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09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07" autoAdjust="0"/>
    <p:restoredTop sz="94676" autoAdjust="0"/>
  </p:normalViewPr>
  <p:slideViewPr>
    <p:cSldViewPr>
      <p:cViewPr>
        <p:scale>
          <a:sx n="100" d="100"/>
          <a:sy n="100" d="100"/>
        </p:scale>
        <p:origin x="966" y="-10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094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8D386D-C1B5-45FC-A2F0-A6FE572BAA1D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C00446-D7AF-42DB-801F-8B8264A325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39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00446-D7AF-42DB-801F-8B8264A3256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9286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713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055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520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924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294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65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174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31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286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806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40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845C6-AFD8-462C-BB08-892BD8EA3B95}" type="datetimeFigureOut">
              <a:rPr lang="en-US" smtClean="0"/>
              <a:t>4/30/2013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130A9-0122-41AF-8F6B-B874FA7303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258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office.microsoft.com/en-us/lync-help/join-a-lync-meeting-HA102828887.aspx?CTT=5&amp;origin=HA102991441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://office.microsoft.com/en-us/office365-lync-online-help/set-up-a-lync-meeting-HA102827058.aspx?CTT=1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57825" y="240426"/>
            <a:ext cx="3009900" cy="388515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sz="1400" dirty="0" smtClean="0">
                <a:solidFill>
                  <a:schemeClr val="tx1"/>
                </a:solidFill>
                <a:latin typeface="Segoe UI Light" pitchFamily="34" charset="0"/>
              </a:rPr>
              <a:t>Lync 2013 for Office 365 Quick Reference</a:t>
            </a:r>
            <a:endParaRPr lang="en-US" sz="1400" dirty="0">
              <a:solidFill>
                <a:schemeClr val="tx1"/>
              </a:solidFill>
              <a:latin typeface="Segoe Semibold" pitchFamily="34" charset="0"/>
            </a:endParaRPr>
          </a:p>
        </p:txBody>
      </p:sp>
      <p:cxnSp>
        <p:nvCxnSpPr>
          <p:cNvPr id="14" name="Straight Connector 13" descr="&quot;&quot;"/>
          <p:cNvCxnSpPr/>
          <p:nvPr/>
        </p:nvCxnSpPr>
        <p:spPr>
          <a:xfrm>
            <a:off x="4572000" y="76200"/>
            <a:ext cx="0" cy="6705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 descr="&quot;&quot;"/>
          <p:cNvSpPr txBox="1"/>
          <p:nvPr/>
        </p:nvSpPr>
        <p:spPr>
          <a:xfrm>
            <a:off x="0" y="6474023"/>
            <a:ext cx="45720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/>
              </a:rPr>
              <a:t>© 2012 Microsoft Corporation.  All rights reserved.</a:t>
            </a:r>
            <a:endParaRPr lang="en-US" sz="7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657725" y="1020633"/>
            <a:ext cx="4267200" cy="1294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With Lync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you can start collaborating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without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having to schedule a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meeting. You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can start an impromptu meeting,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share something on your computer (a file, a website, and so on), take and share notes, brainstorm together on a whiteboard, give or work on a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PowerPoint presentation,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or send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file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300"/>
              </a:spcBef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You can also schedule a Lync Meeting and share and collaborate from there (for details, go to office.com, and see “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  <a:hlinkClick r:id="rId2"/>
              </a:rPr>
              <a:t>Set up a Lync Meeting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“ and ”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  <a:hlinkClick r:id="rId3"/>
              </a:rPr>
              <a:t>Join a Lync Meeting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” for Lync 2013 for Office 365).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73325" y="2555678"/>
            <a:ext cx="1956075" cy="3774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120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 your Contacts list, double-click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contact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start an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IM conversation, and add people or groups by dragging them into the window from your Contacts list.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Or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,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j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oin a scheduled Lync Meeting.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228600" indent="-228600">
              <a:lnSpc>
                <a:spcPct val="120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Point to the present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(monitor)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button, and, on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Present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tab, either: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342900" indent="-114300">
              <a:lnSpc>
                <a:spcPct val="120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Click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Desktop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to show the entire content of your desktop. </a:t>
            </a:r>
          </a:p>
          <a:p>
            <a:pPr marL="342900" indent="-114300">
              <a:lnSpc>
                <a:spcPct val="120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Click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Program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if you want to share just an open program, and then double-click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program you want. </a:t>
            </a:r>
            <a:endParaRPr lang="en-US" sz="900" dirty="0" smtClean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228600" indent="-228600">
              <a:lnSpc>
                <a:spcPct val="120000"/>
              </a:lnSpc>
              <a:spcBef>
                <a:spcPts val="300"/>
              </a:spcBef>
              <a:buFont typeface="+mj-lt"/>
              <a:buAutoNum type="arabicPeriod" startAt="3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(Optional) To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add audio, click  the phone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button.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endParaRPr lang="en-US" sz="900" b="1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228600" indent="-228600">
              <a:lnSpc>
                <a:spcPct val="120000"/>
              </a:lnSpc>
              <a:spcBef>
                <a:spcPts val="300"/>
              </a:spcBef>
              <a:buFont typeface="+mj-lt"/>
              <a:buAutoNum type="arabicPeriod" startAt="3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(Optional) To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add video, click the camera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button.  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cxnSp>
        <p:nvCxnSpPr>
          <p:cNvPr id="30" name="Straight Connector 29" descr="&quot;&quot;"/>
          <p:cNvCxnSpPr/>
          <p:nvPr/>
        </p:nvCxnSpPr>
        <p:spPr>
          <a:xfrm>
            <a:off x="114300" y="6457950"/>
            <a:ext cx="42672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ubtitle 2"/>
          <p:cNvSpPr txBox="1">
            <a:spLocks/>
          </p:cNvSpPr>
          <p:nvPr/>
        </p:nvSpPr>
        <p:spPr>
          <a:xfrm>
            <a:off x="5448300" y="472083"/>
            <a:ext cx="3314700" cy="388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>
                <a:solidFill>
                  <a:schemeClr val="tx1"/>
                </a:solidFill>
                <a:latin typeface="Segoe Semibold" panose="020B0702040504020203" pitchFamily="34" charset="0"/>
              </a:rPr>
              <a:t>Sharing and Collaboration </a:t>
            </a:r>
          </a:p>
        </p:txBody>
      </p:sp>
      <p:cxnSp>
        <p:nvCxnSpPr>
          <p:cNvPr id="22" name="Straight Connector 21" descr="&quot;&quot;"/>
          <p:cNvCxnSpPr/>
          <p:nvPr/>
        </p:nvCxnSpPr>
        <p:spPr>
          <a:xfrm>
            <a:off x="4762501" y="914400"/>
            <a:ext cx="41528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190500" y="228600"/>
            <a:ext cx="4190999" cy="2305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5000"/>
              </a:lnSpc>
              <a:spcBef>
                <a:spcPts val="300"/>
              </a:spcBef>
            </a:pPr>
            <a:r>
              <a:rPr lang="en-US" sz="1400" dirty="0">
                <a:solidFill>
                  <a:prstClr val="black">
                    <a:lumMod val="85000"/>
                    <a:lumOff val="1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Give control of your sharing session to </a:t>
            </a:r>
            <a:r>
              <a:rPr lang="en-US" sz="14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others</a:t>
            </a:r>
            <a:endParaRPr lang="en-US" sz="900" dirty="0" smtClean="0">
              <a:solidFill>
                <a:prstClr val="black">
                  <a:lumMod val="65000"/>
                  <a:lumOff val="35000"/>
                </a:prst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lvl="0">
              <a:lnSpc>
                <a:spcPct val="120000"/>
              </a:lnSpc>
              <a:spcBef>
                <a:spcPts val="300"/>
              </a:spcBef>
            </a:pP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Allow others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flip through slides, contribute information and make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changes to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 whiteboard or OneNote, PowerPoint or other kind of file,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or demonstrate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 program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with just a couple of clicks. Take back control at any time.</a:t>
            </a:r>
            <a:endParaRPr lang="en-US" sz="900" dirty="0">
              <a:solidFill>
                <a:prstClr val="black">
                  <a:lumMod val="65000"/>
                  <a:lumOff val="35000"/>
                </a:prst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228600" lvl="0" indent="-228600">
              <a:lnSpc>
                <a:spcPct val="120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On the sharing bar at the top of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</a:t>
            </a:r>
            <a:b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screen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, click </a:t>
            </a:r>
            <a:r>
              <a:rPr lang="en-US" sz="900" b="1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Give Control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</a:t>
            </a:r>
          </a:p>
          <a:p>
            <a:pPr marL="228600" indent="-228600">
              <a:lnSpc>
                <a:spcPct val="120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Click the name of a person </a:t>
            </a:r>
            <a:b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under Attendees to give them </a:t>
            </a:r>
            <a:b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access, or click </a:t>
            </a:r>
            <a:r>
              <a:rPr lang="en-US" sz="9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Give Control </a:t>
            </a:r>
            <a:br>
              <a:rPr lang="en-US" sz="9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Automatically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to automatically </a:t>
            </a:r>
            <a:b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give access to anyone who asks for </a:t>
            </a:r>
            <a:b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control of your desktop. </a:t>
            </a:r>
            <a:endParaRPr lang="en-US" sz="900" dirty="0">
              <a:solidFill>
                <a:prstClr val="black">
                  <a:lumMod val="65000"/>
                  <a:lumOff val="35000"/>
                </a:prst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2" name="Picture 1" descr="Screen shot of the toolbar showing the Call, the Share My Video, the Manage Presentable Content and the Stop Sharing icons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10598" y="5562600"/>
            <a:ext cx="1780952" cy="923810"/>
          </a:xfrm>
          <a:prstGeom prst="rect">
            <a:avLst/>
          </a:prstGeom>
          <a:ln w="3175">
            <a:solidFill>
              <a:schemeClr val="bg1">
                <a:lumMod val="65000"/>
              </a:schemeClr>
            </a:solidFill>
          </a:ln>
        </p:spPr>
      </p:pic>
      <p:pic>
        <p:nvPicPr>
          <p:cNvPr id="5" name="Picture 4" descr="Screen shot of giving control to a specific attendee "/>
          <p:cNvPicPr>
            <a:picLocks noChangeAspect="1"/>
          </p:cNvPicPr>
          <p:nvPr/>
        </p:nvPicPr>
        <p:blipFill rotWithShape="1">
          <a:blip r:embed="rId5"/>
          <a:srcRect r="6879"/>
          <a:stretch/>
        </p:blipFill>
        <p:spPr>
          <a:xfrm>
            <a:off x="2447924" y="1228867"/>
            <a:ext cx="1871287" cy="1133333"/>
          </a:xfrm>
          <a:prstGeom prst="rect">
            <a:avLst/>
          </a:prstGeom>
          <a:ln w="3175">
            <a:noFill/>
          </a:ln>
        </p:spPr>
      </p:pic>
      <p:sp>
        <p:nvSpPr>
          <p:cNvPr id="8" name="Rectangle 7"/>
          <p:cNvSpPr/>
          <p:nvPr/>
        </p:nvSpPr>
        <p:spPr>
          <a:xfrm>
            <a:off x="196575" y="3534113"/>
            <a:ext cx="4305300" cy="2486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5000"/>
              </a:lnSpc>
              <a:spcBef>
                <a:spcPts val="300"/>
              </a:spcBef>
            </a:pPr>
            <a:r>
              <a:rPr lang="en-US" sz="14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Select who can download shared files</a:t>
            </a:r>
            <a:endParaRPr lang="en-US" sz="1400" dirty="0">
              <a:solidFill>
                <a:prstClr val="black">
                  <a:lumMod val="85000"/>
                  <a:lumOff val="15000"/>
                </a:prst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lvl="0">
              <a:lnSpc>
                <a:spcPct val="114000"/>
              </a:lnSpc>
              <a:spcBef>
                <a:spcPts val="300"/>
              </a:spcBef>
            </a:pP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 a scheduled meeting, while you’re presenting, you can restrict who can download a copy of the file you’re sharing, if, for example, the information isn’t final or is confidential.</a:t>
            </a:r>
            <a:endParaRPr lang="en-US" sz="900" dirty="0">
              <a:solidFill>
                <a:prstClr val="black">
                  <a:lumMod val="65000"/>
                  <a:lumOff val="35000"/>
                </a:prst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228600" lvl="0" indent="-228600">
              <a:lnSpc>
                <a:spcPct val="114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During a sharing session,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point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the present (monitor) button,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and then click the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Manage Presentable Content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button.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TIP: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You know you’re sharing when you see the Sharing bar at the top of your screen.</a:t>
            </a:r>
          </a:p>
          <a:p>
            <a:pPr marL="228600" lvl="0" indent="-228600">
              <a:lnSpc>
                <a:spcPct val="114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Click the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Permissions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menu, and then select one of the following:</a:t>
            </a:r>
          </a:p>
          <a:p>
            <a:pPr marL="342900" lvl="1" indent="-114300">
              <a:lnSpc>
                <a:spcPct val="114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9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Organizer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, to allow only the person who set up the meeting to download the file.</a:t>
            </a:r>
            <a:endParaRPr lang="en-US" sz="900" b="1" dirty="0" smtClean="0">
              <a:solidFill>
                <a:prstClr val="black">
                  <a:lumMod val="65000"/>
                  <a:lumOff val="35000"/>
                </a:prst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342900" lvl="1" indent="-114300">
              <a:lnSpc>
                <a:spcPct val="114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9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Presenter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, to allow only the people who the organizer set up as presenters to download the file.</a:t>
            </a:r>
            <a:endParaRPr lang="en-US" sz="900" b="1" dirty="0" smtClean="0">
              <a:solidFill>
                <a:prstClr val="black">
                  <a:lumMod val="65000"/>
                  <a:lumOff val="35000"/>
                </a:prst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342900" lvl="1" indent="-114300">
              <a:lnSpc>
                <a:spcPct val="114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9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Anyone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, to allow all participants to download the file.</a:t>
            </a:r>
            <a:endParaRPr lang="en-US" sz="900" b="1" dirty="0">
              <a:solidFill>
                <a:prstClr val="black">
                  <a:lumMod val="65000"/>
                  <a:lumOff val="35000"/>
                </a:prst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1026" name="Picture 2" descr="&quot;&quot;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26271" r="41018" b="1866"/>
          <a:stretch/>
        </p:blipFill>
        <p:spPr bwMode="auto">
          <a:xfrm>
            <a:off x="6786562" y="2667294"/>
            <a:ext cx="1876425" cy="2566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 descr="“”"/>
          <p:cNvSpPr/>
          <p:nvPr/>
        </p:nvSpPr>
        <p:spPr>
          <a:xfrm>
            <a:off x="6800850" y="4820121"/>
            <a:ext cx="485775" cy="461905"/>
          </a:xfrm>
          <a:prstGeom prst="rect">
            <a:avLst/>
          </a:prstGeom>
          <a:noFill/>
          <a:ln>
            <a:solidFill>
              <a:srgbClr val="EB09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673325" y="2276475"/>
            <a:ext cx="28009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Segoe UI" pitchFamily="34" charset="0"/>
                <a:ea typeface="Segoe UI" pitchFamily="34" charset="0"/>
                <a:cs typeface="Segoe UI" pitchFamily="34" charset="0"/>
              </a:rPr>
              <a:t>Share your desktop or a </a:t>
            </a:r>
            <a:r>
              <a:rPr lang="en-US" sz="1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program</a:t>
            </a:r>
            <a:endParaRPr lang="en-US" sz="1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23" name="Picture 2" descr="&quot;&quot;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0" y="192801"/>
            <a:ext cx="692490" cy="639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96575" y="2578787"/>
            <a:ext cx="4305300" cy="912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5000"/>
              </a:lnSpc>
              <a:spcBef>
                <a:spcPts val="300"/>
              </a:spcBef>
            </a:pPr>
            <a:r>
              <a:rPr lang="en-US" sz="1400" dirty="0">
                <a:solidFill>
                  <a:prstClr val="black">
                    <a:lumMod val="85000"/>
                    <a:lumOff val="1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Take back </a:t>
            </a:r>
            <a:r>
              <a:rPr lang="en-US" sz="14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control of a sharing session</a:t>
            </a:r>
            <a:endParaRPr lang="en-US" sz="1400" dirty="0">
              <a:solidFill>
                <a:prstClr val="black">
                  <a:lumMod val="85000"/>
                  <a:lumOff val="15000"/>
                </a:prst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228600" lvl="0" indent="-228600">
              <a:lnSpc>
                <a:spcPct val="114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take back control of your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desktop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or program, click </a:t>
            </a:r>
            <a:r>
              <a:rPr lang="en-US" sz="900" b="1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Give </a:t>
            </a:r>
            <a:r>
              <a:rPr lang="en-US" sz="9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Control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again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 </a:t>
            </a:r>
          </a:p>
          <a:p>
            <a:pPr marL="228600" lvl="0" indent="-228600">
              <a:lnSpc>
                <a:spcPct val="114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If </a:t>
            </a:r>
            <a:r>
              <a:rPr lang="en-US" sz="9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Give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US" sz="9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Control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US" sz="9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Automatically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is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selected, click it to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clear it.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take back control from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 person,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click </a:t>
            </a:r>
            <a:r>
              <a:rPr lang="en-US" sz="900" b="1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Take Back Control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3055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 descr="&quot;&quot;"/>
          <p:cNvCxnSpPr/>
          <p:nvPr/>
        </p:nvCxnSpPr>
        <p:spPr>
          <a:xfrm>
            <a:off x="4572000" y="76200"/>
            <a:ext cx="0" cy="67056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75028" y="177213"/>
            <a:ext cx="4267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Share notes</a:t>
            </a:r>
            <a:endParaRPr lang="en-US" sz="900" dirty="0" smtClean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Often, you want to take notes during a meeting. If you use OneNote, you can take notes that everyone can see, work collaboratively on those notes, and/or, share notes you’ve already taken.</a:t>
            </a:r>
          </a:p>
          <a:p>
            <a:pPr marL="228600" indent="-228600">
              <a:lnSpc>
                <a:spcPct val="125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 a conversation window, point to the present (monitor) button,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and click the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OneNote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tab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</a:p>
          <a:p>
            <a:pPr marL="228600" indent="-228600">
              <a:lnSpc>
                <a:spcPct val="125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Click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Shared Notes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, and then, in the note picker, select a notebook or note page, or click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New Notebook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create a new one.</a:t>
            </a:r>
          </a:p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page you select docks on your desktop, and the other participants receive a notification about the shared notebook. Let them add notes, if you want (see the section “Give control” for details).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789776" y="4093790"/>
            <a:ext cx="4253694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Transfer a file </a:t>
            </a:r>
            <a:endParaRPr lang="en-US" sz="900" dirty="0" smtClean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Use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file transfer option to send documents to your contacts in an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instant message.</a:t>
            </a:r>
          </a:p>
          <a:p>
            <a:pPr marL="228600" indent="-228600">
              <a:lnSpc>
                <a:spcPct val="125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 your Contacts list, double-click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 contact’s name to open an IM conversation. </a:t>
            </a:r>
          </a:p>
          <a:p>
            <a:pPr marL="228600" indent="-228600">
              <a:lnSpc>
                <a:spcPct val="125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Drag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file from your computer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onto the</a:t>
            </a:r>
            <a:b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conversation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window, or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click the present (monitor)</a:t>
            </a:r>
            <a:b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button and use the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Attachment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tab. 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Lync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sends a file transfer invitation to the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recipient, and </a:t>
            </a:r>
            <a:b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file is sent if the invitation is accepted.</a:t>
            </a:r>
          </a:p>
          <a:p>
            <a:pPr lvl="0">
              <a:lnSpc>
                <a:spcPct val="125000"/>
              </a:lnSpc>
              <a:spcBef>
                <a:spcPts val="300"/>
              </a:spcBef>
            </a:pP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TIP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  You can also drag the file onto a contact’s name,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which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sends a notification to the recipient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accept or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decline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file transfer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75028" y="4690775"/>
            <a:ext cx="3708199" cy="1599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Share a whiteboard </a:t>
            </a:r>
            <a:endParaRPr lang="en-US" sz="900" dirty="0" smtClean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whiteboard is a blank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area where you can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type notes, draw, or import images that meeting participants can work on together.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It’s great for brainstorming.</a:t>
            </a:r>
          </a:p>
          <a:p>
            <a:pPr marL="228600" indent="-171450">
              <a:lnSpc>
                <a:spcPct val="125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In a conversation window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,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point to the present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(monitor)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button, and,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on the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Present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tab, click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Whiteboard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 </a:t>
            </a:r>
          </a:p>
          <a:p>
            <a:pPr lvl="0">
              <a:lnSpc>
                <a:spcPct val="125000"/>
              </a:lnSpc>
              <a:spcBef>
                <a:spcPts val="300"/>
              </a:spcBef>
            </a:pP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Use the annotation toolset on the right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side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of the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whiteboard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for highlight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, stamps, laser pointer,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writing, drawing, and other </a:t>
            </a:r>
            <a:r>
              <a:rPr lang="en-US" sz="900" dirty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tools. </a:t>
            </a:r>
            <a:r>
              <a:rPr lang="en-US" sz="9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endParaRPr lang="en-US" sz="900" dirty="0">
              <a:solidFill>
                <a:prstClr val="black">
                  <a:lumMod val="65000"/>
                  <a:lumOff val="35000"/>
                </a:prst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3" name="Picture 2" descr="Screen shot of annotation toolset with tools for pointing, drawing and writing on whiteboard"/>
          <p:cNvPicPr>
            <a:picLocks noChangeAspect="1"/>
          </p:cNvPicPr>
          <p:nvPr/>
        </p:nvPicPr>
        <p:blipFill rotWithShape="1">
          <a:blip r:embed="rId3"/>
          <a:srcRect l="87014" t="22958" r="2379" b="13445"/>
          <a:stretch/>
        </p:blipFill>
        <p:spPr>
          <a:xfrm>
            <a:off x="3880254" y="4342590"/>
            <a:ext cx="400050" cy="2295526"/>
          </a:xfrm>
          <a:prstGeom prst="rect">
            <a:avLst/>
          </a:prstGeom>
          <a:ln w="3175">
            <a:solidFill>
              <a:schemeClr val="bg1">
                <a:lumMod val="50000"/>
              </a:schemeClr>
            </a:solidFill>
          </a:ln>
        </p:spPr>
      </p:pic>
      <p:pic>
        <p:nvPicPr>
          <p:cNvPr id="2051" name="Picture 3" descr="Screen shot of the file transfer notification message indicating an Accept of the transf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5226440"/>
            <a:ext cx="1000446" cy="1225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4688685" y="177213"/>
            <a:ext cx="4288061" cy="4016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  <a:spcBef>
                <a:spcPts val="300"/>
              </a:spcBef>
            </a:pPr>
            <a:r>
              <a: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Share a PowerPoint </a:t>
            </a:r>
            <a:r>
              <a:rPr lang="en-US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presentation</a:t>
            </a:r>
          </a:p>
          <a:p>
            <a:pPr marL="228600" indent="-228600">
              <a:lnSpc>
                <a:spcPct val="114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Point to the present (monitor) button, and, on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Present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tab, click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PowerPoint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marL="228600" indent="-228600">
              <a:lnSpc>
                <a:spcPct val="114000"/>
              </a:lnSpc>
              <a:spcBef>
                <a:spcPts val="300"/>
              </a:spcBef>
              <a:buFont typeface="+mj-lt"/>
              <a:buAutoNum type="arabicPeriod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Do any of the following:</a:t>
            </a:r>
          </a:p>
          <a:p>
            <a:pPr marL="400050" lvl="1" indent="-114300">
              <a:lnSpc>
                <a:spcPct val="114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move the slides, click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Thumbnails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, then click the slide you want to show, or use the arrows at the bottom of the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meeting window. </a:t>
            </a:r>
          </a:p>
          <a:p>
            <a:pPr marL="400050" lvl="1" indent="-114300">
              <a:lnSpc>
                <a:spcPct val="114000"/>
              </a:lnSpc>
              <a:spcBef>
                <a:spcPts val="10400"/>
              </a:spcBef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see your presenter notes, click </a:t>
            </a:r>
            <a:r>
              <a:rPr lang="en-US" sz="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Notes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. </a:t>
            </a:r>
          </a:p>
          <a:p>
            <a:pPr marL="400050" lvl="1" indent="-114300">
              <a:lnSpc>
                <a:spcPct val="114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use highlights, the laser pointer, and other annotation tools,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c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lick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Annotations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button on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the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upper-right </a:t>
            </a:r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side of the 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slide. Annotating doesn’t change the actual file, although, you can save an annotated copy, if you want.</a:t>
            </a:r>
          </a:p>
          <a:p>
            <a:pPr marL="400050" lvl="1" indent="-114300">
              <a:lnSpc>
                <a:spcPct val="114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To prevent someone from skipping ahead or using annotations, in the meeting window, click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More Options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, click </a:t>
            </a:r>
            <a:r>
              <a:rPr lang="en-US" sz="9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Lync Meeting Options</a:t>
            </a:r>
            <a:r>
              <a:rPr lang="en-US" sz="9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, and then select the permissions level for the participant(s)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15" name="Picture 8" descr="&quot;&quot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599" y="1491661"/>
            <a:ext cx="3470047" cy="1085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 descr="&quot;&quot;"/>
          <p:cNvSpPr/>
          <p:nvPr/>
        </p:nvSpPr>
        <p:spPr>
          <a:xfrm>
            <a:off x="6249872" y="2180191"/>
            <a:ext cx="1333500" cy="394280"/>
          </a:xfrm>
          <a:prstGeom prst="rect">
            <a:avLst/>
          </a:prstGeom>
          <a:noFill/>
          <a:ln>
            <a:solidFill>
              <a:srgbClr val="EB09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Picture 1" descr="Screen shot of sharing notes with OneNote tab at the top and monitor button in the lower-left corner 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0277" y="2415431"/>
            <a:ext cx="2916577" cy="215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93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IntlLangReview xmlns="4873beb7-5857-4685-be1f-d57550cc96cc">false</IntlLangReview>
    <LocLastLocAttemptVersionLookup xmlns="4873beb7-5857-4685-be1f-d57550cc96cc">856204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ppVerPrimary xmlns="4873beb7-5857-4685-be1f-d57550cc96cc" xsi:nil="true"/>
    <AssetStart xmlns="4873beb7-5857-4685-be1f-d57550cc96cc">2012-10-11T07:00:00+00:00</AssetStart>
    <FriendlyTitle xmlns="4873beb7-5857-4685-be1f-d57550cc96cc" xsi:nil="true"/>
    <MarketSpecific xmlns="4873beb7-5857-4685-be1f-d57550cc96cc">false</MarketSpecific>
    <PublishStatusLookup xmlns="4873beb7-5857-4685-be1f-d57550cc96cc">
      <Value>1621749</Value>
    </PublishStatusLookup>
    <APAuthor xmlns="4873beb7-5857-4685-be1f-d57550cc96cc">
      <UserInfo>
        <DisplayName>REDMOND\v-allise</DisplayName>
        <AccountId>188</AccountId>
        <AccountType/>
      </UserInfo>
    </APAuthor>
    <IntlLangReviewer xmlns="4873beb7-5857-4685-be1f-d57550cc96cc" xsi:nil="true"/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>103455878</NumericId>
    <ParentAssetId xmlns="4873beb7-5857-4685-be1f-d57550cc96cc">AF103005788</ParentAssetId>
    <OriginalSourceMarket xmlns="4873beb7-5857-4685-be1f-d57550cc96cc" xsi:nil="true"/>
    <ApprovalStatus xmlns="4873beb7-5857-4685-be1f-d57550cc96cc">InProgress</ApprovalStatus>
    <EditorialTags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NA</AssetType>
    <MachineTranslated xmlns="4873beb7-5857-4685-be1f-d57550cc96cc">false</MachineTranslated>
    <OutputCachingOn xmlns="4873beb7-5857-4685-be1f-d57550cc96cc">false</OutputCachingOn>
    <IsSearchable xmlns="4873beb7-5857-4685-be1f-d57550cc96cc">false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CSXHash xmlns="4873beb7-5857-4685-be1f-d57550cc96cc" xsi:nil="true"/>
    <DirectSourceMarket xmlns="4873beb7-5857-4685-be1f-d57550cc96cc" xsi:nil="true"/>
    <PlannedPubDate xmlns="4873beb7-5857-4685-be1f-d57550cc96cc">2012-09-28T07:00:00+00:00</PlannedPubDate>
    <Size xmlns="4873beb7-5857-4685-be1f-d57550cc96cc">414 KB</Size>
    <CategoryTagsTaxHTField11 xmlns="4873beb7-5857-4685-be1f-d57550cc96cc">
      <Terms xmlns="http://schemas.microsoft.com/office/infopath/2007/PartnerControls"/>
    </CategoryTagsTaxHTField11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imesCloned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pplications xmlns="4873beb7-5857-4685-be1f-d57550cc96cc">
      <Value>1651</Value>
    </Applications>
    <AssetId xmlns="4873beb7-5857-4685-be1f-d57550cc96cc">AF103455878</AssetId>
    <AuthorGroup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OOCacheId xmlns="4873beb7-5857-4685-be1f-d57550cc96cc" xsi:nil="true"/>
    <IsDeleted xmlns="4873beb7-5857-4685-be1f-d57550cc96cc">false</IsDeleted>
    <HiddenCategoryTagsTaxHTField0 xmlns="4873beb7-5857-4685-be1f-d57550cc96cc">
      <Terms xmlns="http://schemas.microsoft.com/office/infopath/2007/PartnerControls"/>
    </HiddenCategoryTagsTaxHTField0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>RTM/RTW</Milestone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PArbitraryFile" ma:contentTypeID="0x0101006EDDDB5EE6D98C44930B742096920B30020100945995BAC74E6347BD6C979F46C6273B" ma:contentTypeVersion="86" ma:contentTypeDescription="Create a new document." ma:contentTypeScope="" ma:versionID="592c913d42ca017ba07ff90975f6062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668c19e1774b59666ad60857ed71c05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Size"/>
                <xsd:element ref="ns2:AcquiredFrom" minOccurs="0"/>
                <xsd:element ref="ns2:UACurrentWords" minOccurs="0"/>
                <xsd:element ref="ns2:ApplicationCode" minOccurs="0"/>
                <xsd:element ref="ns2:ApplicationId" minOccurs="0"/>
                <xsd:element ref="ns2:Applications" minOccurs="0"/>
                <xsd:element ref="ns2:ApprovalLog" minOccurs="0"/>
                <xsd:element ref="ns2:ApprovalStatus" minOccurs="0"/>
                <xsd:element ref="ns2:FeedAppVer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uthorGroup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CategoryTagsTaxHTField11" minOccurs="0"/>
                <xsd:element ref="ns2:ClipArtFilename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FeatureTagsTaxHTField0" minOccurs="0"/>
                <xsd:element ref="ns2:FriendlyTitle" minOccurs="0"/>
                <xsd:element ref="ns2:HandoffToMSDN" minOccurs="0"/>
                <xsd:element ref="ns2:HiddenCategoryTagsTaxHTField0" minOccurs="0"/>
                <xsd:element ref="ns2:InProjectListLookup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LegacyData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NumericId" minOccurs="0"/>
                <xsd:element ref="ns2:NumOfRatingsLookup" minOccurs="0"/>
                <xsd:element ref="ns2:OOCacheId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AppVerPrimary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Size" ma:index="1" ma:displayName="Size of File" ma:default="" ma:internalName="Size" ma:readOnly="false">
      <xsd:simpleType>
        <xsd:restriction base="dms:Text"/>
      </xsd:simpleType>
    </xsd:element>
    <xsd:element name="AcquiredFrom" ma:index="2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3" nillable="true" ma:displayName="Actual Word Count" ma:default="" ma:internalName="UACurrentWords" ma:readOnly="false">
      <xsd:simpleType>
        <xsd:restriction base="dms:Unknown"/>
      </xsd:simpleType>
    </xsd:element>
    <xsd:element name="ApplicationCode" ma:index="4" nillable="true" ma:displayName="Application Code" ma:default="" ma:list="{3B69E247-3408-4B27-BC34-375E2E9451F9}" ma:internalName="ApplicationCode" ma:readOnly="true" ma:showField="AppVerCod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pplicationId" ma:index="5" nillable="true" ma:displayName="Application ID" ma:default="" ma:list="{3B69E247-3408-4B27-BC34-375E2E9451F9}" ma:internalName="ApplicationId" ma:readOnly="true" ma:showField="AssetId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pplications" ma:index="6" nillable="true" ma:displayName="Applications (With Version)" ma:default="" ma:description="Applications this asset is associated with" ma:list="{3B69E247-3408-4B27-BC34-375E2E9451F9}" ma:internalName="Applications" ma:readOnly="false" ma:showField="Titl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pprovalLog" ma:index="7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8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FeedAppVer" ma:index="9" nillable="true" ma:displayName="AppVer" ma:default="" ma:hidden="true" ma:list="{3B69E247-3408-4B27-BC34-375E2E9451F9}" ma:internalName="FeedAppVer" ma:readOnly="true" ma:showField="AppVerForLookup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ssetStart" ma:index="10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11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12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13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4" nillable="true" ma:displayName="Asset Type" ma:default="" ma:internalName="AssetType" ma:readOnly="false">
      <xsd:simpleType>
        <xsd:restriction base="dms:Unknown"/>
      </xsd:simpleType>
    </xsd:element>
    <xsd:element name="APAuthor" ma:index="15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uthorGroup" ma:index="16" nillable="true" ma:displayName="Author Group" ma:default="" ma:internalName="AuthorGroup" ma:readOnly="false">
      <xsd:simpleType>
        <xsd:restriction base="dms:Choice">
          <xsd:enumeration value="AWSUA"/>
          <xsd:enumeration value="ITProUA"/>
          <xsd:enumeration value="PMG"/>
          <xsd:enumeration value="Partner UA"/>
          <xsd:enumeration value="Acquired"/>
          <xsd:enumeration value="BCM"/>
          <xsd:enumeration value="MSC"/>
          <xsd:enumeration value="Intl Site Management"/>
          <xsd:enumeration value="Other"/>
        </xsd:restriction>
      </xsd:simpleType>
    </xsd:element>
    <xsd:element name="AverageRating" ma:index="17" nillable="true" ma:displayName="Average Rating" ma:internalName="AverageRating" ma:readOnly="false">
      <xsd:simpleType>
        <xsd:restriction base="dms:Text"/>
      </xsd:simpleType>
    </xsd:element>
    <xsd:element name="BlockPublish" ma:index="18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9" nillable="true" ma:displayName="Bug Number" ma:default="" ma:internalName="BugNumber" ma:readOnly="false">
      <xsd:simpleType>
        <xsd:restriction base="dms:Text"/>
      </xsd:simpleType>
    </xsd:element>
    <xsd:element name="CampaignTagsTaxHTField0" ma:index="21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ategoryTagsTaxHTField11" ma:index="23" nillable="true" ma:taxonomy="true" ma:internalName="CategoryTagsTaxHTField11" ma:taxonomyFieldName="CategoryTags" ma:displayName="Category Tags" ma:readOnly="false" ma:default="" ma:fieldId="{24797cbb-132b-4ad7-b1f7-0c1bcff0c38a}" ma:taxonomyMulti="true" ma:sspId="8f79753a-75d3-41f5-8ca3-40b843941b4f" ma:termSetId="52678d52-26de-467b-a7b9-d4d1c4c8b24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lipArtFilename" ma:index="24" nillable="true" ma:displayName="Clip Art Name" ma:default="" ma:internalName="ClipArtFilename" ma:readOnly="false">
      <xsd:simpleType>
        <xsd:restriction base="dms:Text"/>
      </xsd:simpleType>
    </xsd:element>
    <xsd:element name="ContentItem" ma:index="25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7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30" nillable="true" ma:displayName="CSX Hash" ma:default="" ma:internalName="CSXHash" ma:readOnly="false">
      <xsd:simpleType>
        <xsd:restriction base="dms:Text"/>
      </xsd:simpleType>
    </xsd:element>
    <xsd:element name="CSXSubmissionMarket" ma:index="31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32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33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4" nillable="true" ma:displayName="Deleted?" ma:default="" ma:internalName="IsDeleted" ma:readOnly="false">
      <xsd:simpleType>
        <xsd:restriction base="dms:Boolean"/>
      </xsd:simpleType>
    </xsd:element>
    <xsd:element name="APDescription" ma:index="35" nillable="true" ma:displayName="Description" ma:default="" ma:internalName="APDescription" ma:readOnly="false">
      <xsd:simpleType>
        <xsd:restriction base="dms:Note"/>
      </xsd:simpleType>
    </xsd:element>
    <xsd:element name="DirectSourceMarket" ma:index="36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7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8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9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40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41" nillable="true" ma:displayName="Editorial Tags" ma:default="" ma:internalName="EditorialTags">
      <xsd:simpleType>
        <xsd:restriction base="dms:Unknown"/>
      </xsd:simpleType>
    </xsd:element>
    <xsd:element name="FeatureTagsTaxHTField0" ma:index="43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riendlyTitle" ma:index="44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HandoffToMSDN" ma:index="45" nillable="true" ma:displayName="Handoff To MSDN Date" ma:default="" ma:internalName="HandoffToMSDN" ma:readOnly="false">
      <xsd:simpleType>
        <xsd:restriction base="dms:DateTime"/>
      </xsd:simpleType>
    </xsd:element>
    <xsd:element name="HiddenCategoryTagsTaxHTField0" ma:index="47" nillable="true" ma:taxonomy="true" ma:internalName="HiddenCategoryTagsTaxHTField0" ma:taxonomyFieldName="HiddenCategoryTags" ma:displayName="Hidden Category" ma:readOnly="false" ma:default="" ma:fieldId="{50ad4411-6c46-40b6-a719-09bfd72caf6b}" ma:taxonomyMulti="true" ma:sspId="8f79753a-75d3-41f5-8ca3-40b843941b4f" ma:termSetId="db61d45c-64f2-4e37-a8e3-d5adce206e5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ProjectListLookup" ma:index="48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InternalTagsTaxHTField0" ma:index="50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51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2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3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4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5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6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7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8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9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60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61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2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3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4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5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6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7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8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egacyData" ma:index="69" nillable="true" ma:displayName="Legacy Data" ma:default="" ma:internalName="LegacyData" ma:readOnly="false">
      <xsd:simpleType>
        <xsd:restriction base="dms:Note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NumericId" ma:index="94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5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6" nillable="true" ma:displayName="OOCacheId" ma:internalName="OOCacheId" ma:readOnly="false">
      <xsd:simpleType>
        <xsd:restriction base="dms:Text"/>
      </xsd:simpleType>
    </xsd:element>
    <xsd:element name="OriginAsset" ma:index="97" nillable="true" ma:displayName="Origin Asset" ma:default="" ma:internalName="OriginAsset" ma:readOnly="false">
      <xsd:simpleType>
        <xsd:restriction base="dms:Text"/>
      </xsd:simpleType>
    </xsd:element>
    <xsd:element name="OriginalRelease" ma:index="98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99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0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1" nillable="true" ma:displayName="Parent Asset Id" ma:default="" ma:internalName="ParentAssetId" ma:readOnly="false">
      <xsd:simpleType>
        <xsd:restriction base="dms:Text"/>
      </xsd:simpleType>
    </xsd:element>
    <xsd:element name="PlannedPubDate" ma:index="102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3" nillable="true" ma:displayName="Policheck Words" ma:default="" ma:internalName="PolicheckWords" ma:readOnly="false">
      <xsd:simpleType>
        <xsd:restriction base="dms:Text"/>
      </xsd:simpleType>
    </xsd:element>
    <xsd:element name="AppVerPrimary" ma:index="104" nillable="true" ma:displayName="Primary Application Version" ma:default="" ma:indexed="true" ma:list="{3B69E247-3408-4B27-BC34-375E2E9451F9}" ma:internalName="AppVerPrimary" ma:showField="Title" ma:web="4873beb7-5857-4685-be1f-d57550cc96cc">
      <xsd:simpleType>
        <xsd:restriction base="dms:Lookup"/>
      </xsd:simpleType>
    </xsd:element>
    <xsd:element name="BusinessGroup" ma:index="105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6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7" nillable="true" ma:displayName="Provider" ma:default="" ma:internalName="Provider" ma:readOnly="false">
      <xsd:simpleType>
        <xsd:restriction base="dms:Unknown"/>
      </xsd:simpleType>
    </xsd:element>
    <xsd:element name="Providers" ma:index="108" nillable="true" ma:displayName="Providers" ma:default="" ma:internalName="Providers">
      <xsd:simpleType>
        <xsd:restriction base="dms:Unknown"/>
      </xsd:simpleType>
    </xsd:element>
    <xsd:element name="PublishStatusLookup" ma:index="109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0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1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2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4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6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7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8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19" nillable="true" ma:displayName="Submitter ID" ma:default="" ma:internalName="SubmitterId" ma:readOnly="false">
      <xsd:simpleType>
        <xsd:restriction base="dms:Text"/>
      </xsd:simpleType>
    </xsd:element>
    <xsd:element name="TaxCatchAll" ma:index="120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1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humbnailAssetId" ma:index="122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3" nillable="true" ma:displayName="Times Cloned" ma:default="" ma:internalName="TimesCloned" ma:readOnly="false">
      <xsd:simpleType>
        <xsd:restriction base="dms:Number"/>
      </xsd:simpleType>
    </xsd:element>
    <xsd:element name="TrustLevel" ma:index="125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6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27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28" nillable="true" ma:displayName="UA Notes" ma:default="" ma:internalName="UANotes" ma:readOnly="false">
      <xsd:simpleType>
        <xsd:restriction base="dms:Note"/>
      </xsd:simpleType>
    </xsd:element>
    <xsd:element name="VoteCount" ma:index="129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6" ma:displayName="Content Type"/>
        <xsd:element ref="dc:title" minOccurs="0" maxOccurs="1" ma:index="12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58FF0D-8F52-4A90-AF35-016D57A53349}">
  <ds:schemaRefs>
    <ds:schemaRef ds:uri="http://schemas.microsoft.com/office/2006/metadata/properties"/>
    <ds:schemaRef ds:uri="http://schemas.microsoft.com/office/infopath/2007/PartnerControls"/>
    <ds:schemaRef ds:uri="4873beb7-5857-4685-be1f-d57550cc96cc"/>
  </ds:schemaRefs>
</ds:datastoreItem>
</file>

<file path=customXml/itemProps2.xml><?xml version="1.0" encoding="utf-8"?>
<ds:datastoreItem xmlns:ds="http://schemas.openxmlformats.org/officeDocument/2006/customXml" ds:itemID="{ECA21B64-F346-4309-8872-B32DADD171C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8A4CCC2-78F3-4E78-90F8-07D2BCAB4B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1534</TotalTime>
  <Words>895</Words>
  <Application>Microsoft Office PowerPoint</Application>
  <PresentationFormat>On-screen Show (4:3)</PresentationFormat>
  <Paragraphs>49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Segoe Semibold</vt:lpstr>
      <vt:lpstr>Segoe UI</vt:lpstr>
      <vt:lpstr>Segoe UI Light</vt:lpstr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Quick Reference about sharing and collaboration</dc:title>
  <dc:creator>Ken Circeo</dc:creator>
  <cp:lastModifiedBy>dant</cp:lastModifiedBy>
  <cp:revision>114</cp:revision>
  <dcterms:created xsi:type="dcterms:W3CDTF">2011-10-14T22:48:26Z</dcterms:created>
  <dcterms:modified xsi:type="dcterms:W3CDTF">2013-04-30T20:16:16Z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9f2bc7f9-c0df-4545-bcad-1eed3e47076a</vt:lpwstr>
  </property>
  <property fmtid="{D5CDD505-2E9C-101B-9397-08002B2CF9AE}" pid="3" name="ContentTypeId">
    <vt:lpwstr>0x0101006EDDDB5EE6D98C44930B742096920B30020100945995BAC74E6347BD6C979F46C6273B</vt:lpwstr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ScenarioTags">
    <vt:lpwstr/>
  </property>
  <property fmtid="{D5CDD505-2E9C-101B-9397-08002B2CF9AE}" pid="10" name="CampaignTags">
    <vt:lpwstr/>
  </property>
</Properties>
</file>