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96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9C055-28FB-4F74-8934-695A4AD5DAD7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9F59B-9F55-4AA6-A56D-D3A5E32419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81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9F59B-9F55-4AA6-A56D-D3A5E32419A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5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71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5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2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2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9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5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7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8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0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25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hed.lync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 descr="””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 descr="””"/>
          <p:cNvSpPr txBox="1"/>
          <p:nvPr/>
        </p:nvSpPr>
        <p:spPr>
          <a:xfrm>
            <a:off x="0" y="6474023"/>
            <a:ext cx="4572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© 2012 Microsoft Corporation</a:t>
            </a:r>
            <a:r>
              <a:rPr lang="en-US" sz="7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  All </a:t>
            </a:r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rights reserved.</a:t>
            </a:r>
            <a:endParaRPr lang="en-US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12948" y="990600"/>
            <a:ext cx="4271790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Schedule a Lync meeting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schedule a Lync Meeting by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using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Outlook add-in for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Lync, if you use Outlook. If you don’t use Outlook, set up meetings by using Lync Web Scheduler, available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  <a:hlinkClick r:id="rId3"/>
              </a:rPr>
              <a:t>https://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  <a:hlinkClick r:id="rId3"/>
              </a:rPr>
              <a:t>sched.lync.com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schedule a meeting with Outlook:</a:t>
            </a:r>
            <a:endParaRPr 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Open your Outlook calendar, and 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Home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New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Meeting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request, add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recipients,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subject, agenda, and date/time.</a:t>
            </a:r>
          </a:p>
          <a:p>
            <a:pPr lvl="0">
              <a:lnSpc>
                <a:spcPct val="125000"/>
              </a:lnSpc>
              <a:spcBef>
                <a:spcPts val="600"/>
              </a:spcBef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 request contains the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link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and, if your account is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configured for dial-in conferencing,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 information that the participant</a:t>
            </a:r>
          </a:p>
          <a:p>
            <a:pPr lvl="0">
              <a:lnSpc>
                <a:spcPct val="125000"/>
              </a:lnSpc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 use to join the meeting.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2948" y="3850153"/>
            <a:ext cx="4271789" cy="2804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Set meeting options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customize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some meeting options, including who has access, present, and share video, for an individual meeting.  The options you can set vary depending on whether you use Outlook.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 use Outlook, set meeting options from the meeting request for a meeting you set up. </a:t>
            </a:r>
          </a:p>
          <a:p>
            <a:pPr marL="22860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Open the meeting request, and on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Home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 Options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then in Access and Presenter options and Audio and Phone options, choose the appropriate selections. 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>
              <a:lnSpc>
                <a:spcPct val="125000"/>
              </a:lnSpc>
              <a:spcBef>
                <a:spcPts val="600"/>
              </a:spcBef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 don’t use Outlook, you can </a:t>
            </a:r>
          </a:p>
          <a:p>
            <a:pPr lvl="0">
              <a:lnSpc>
                <a:spcPct val="125000"/>
              </a:lnSpc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change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some options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for participants</a:t>
            </a:r>
          </a:p>
          <a:p>
            <a:pPr lvl="0">
              <a:lnSpc>
                <a:spcPct val="125000"/>
              </a:lnSpc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uring a meeting you’re a presenter</a:t>
            </a:r>
          </a:p>
          <a:p>
            <a:pPr lvl="0">
              <a:lnSpc>
                <a:spcPct val="125000"/>
              </a:lnSpc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n. For details, see </a:t>
            </a:r>
            <a:r>
              <a:rPr lang="en-US" sz="9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Manage participants</a:t>
            </a:r>
          </a:p>
          <a:p>
            <a:pPr lvl="0">
              <a:lnSpc>
                <a:spcPct val="125000"/>
              </a:lnSpc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ater in this guide.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2184" y="178222"/>
            <a:ext cx="4267200" cy="1358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Join a Lync meeting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meeting request,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Join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meeting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Join Online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reminder.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Or, if the meeting request includes call-in information, you can call in to the meeting from a phone.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you’re joining by using Lync, 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Join Meeting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one </a:t>
            </a: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 </a:t>
            </a:r>
            <a:r>
              <a:rPr lang="en-US" sz="9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these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options.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1488" y="3421380"/>
            <a:ext cx="4267200" cy="218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Do I need </a:t>
            </a:r>
            <a:r>
              <a:rPr lang="en-US" sz="9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a PIN, work number or extension? </a:t>
            </a:r>
            <a:r>
              <a:rPr lang="en-US" sz="9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Not always. Most of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time when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call into the meeting, you get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connected right away. You need a PIN and extension only if:</a:t>
            </a:r>
          </a:p>
          <a:p>
            <a:pPr marL="28575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You’re the leader (organizer) of the meeting and calling from a phone that is not connected to your Lync account; such as a cell phone. </a:t>
            </a:r>
          </a:p>
          <a:p>
            <a:pPr marL="28575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You’re an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attendee, but the meeting is secured and you need to be identified before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joining. </a:t>
            </a:r>
            <a:endParaRPr lang="en-US" sz="9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you’re prompted for a PIN, use your phone dial pad to enter your number and PIN. 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don’t remember your PIN,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Forgot your Dial-in PIN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request,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follow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instructions on the page to reset. </a:t>
            </a:r>
          </a:p>
        </p:txBody>
      </p:sp>
      <p:cxnSp>
        <p:nvCxnSpPr>
          <p:cNvPr id="30" name="Straight Connector 29" descr="””"/>
          <p:cNvCxnSpPr/>
          <p:nvPr/>
        </p:nvCxnSpPr>
        <p:spPr>
          <a:xfrm>
            <a:off x="114300" y="6457950"/>
            <a:ext cx="4267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ubtitle 2"/>
          <p:cNvSpPr txBox="1">
            <a:spLocks/>
          </p:cNvSpPr>
          <p:nvPr/>
        </p:nvSpPr>
        <p:spPr>
          <a:xfrm>
            <a:off x="5448300" y="443508"/>
            <a:ext cx="2247899" cy="38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  <a:latin typeface="Segoe Semibold" panose="020B0702040504020203" pitchFamily="34" charset="0"/>
              </a:rPr>
              <a:t>Lync Meetings</a:t>
            </a:r>
            <a:endParaRPr lang="en-US" sz="2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cxnSp>
        <p:nvCxnSpPr>
          <p:cNvPr id="22" name="Straight Connector 21" descr="””"/>
          <p:cNvCxnSpPr/>
          <p:nvPr/>
        </p:nvCxnSpPr>
        <p:spPr>
          <a:xfrm>
            <a:off x="4762500" y="914400"/>
            <a:ext cx="4152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 descr="Screenshot of Join Meeting Audio options table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196908"/>
              </p:ext>
            </p:extLst>
          </p:nvPr>
        </p:nvGraphicFramePr>
        <p:xfrm>
          <a:off x="419834" y="1600200"/>
          <a:ext cx="3771900" cy="164113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57300"/>
                <a:gridCol w="2514600"/>
              </a:tblGrid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Use Lync (full audio and video experience)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You can use </a:t>
                      </a: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computer audio and video with your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computer’s built-in </a:t>
                      </a: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devices, or a headset and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camera. 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3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Call me at: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Lync calls </a:t>
                      </a: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you at a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number</a:t>
                      </a:r>
                      <a:r>
                        <a:rPr lang="en-US" sz="9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you provide. 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1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Don’t </a:t>
                      </a: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join audio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Select</a:t>
                      </a:r>
                      <a:r>
                        <a:rPr lang="en-US" sz="9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 this if you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prefer </a:t>
                      </a:r>
                      <a:r>
                        <a:rPr lang="en-US" sz="9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to call in to the </a:t>
                      </a:r>
                      <a:r>
                        <a:rPr lang="en-US" sz="9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meeting audio with a phone.</a:t>
                      </a:r>
                      <a:r>
                        <a:rPr lang="en-US" sz="9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" pitchFamily="34" charset="0"/>
                        </a:rPr>
                        <a:t> </a:t>
                      </a:r>
                      <a:r>
                        <a:rPr lang="en-US" sz="9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" pitchFamily="34" charset="0"/>
                          <a:cs typeface="Segoe UI" pitchFamily="34" charset="0"/>
                        </a:rPr>
                        <a:t>Us</a:t>
                      </a:r>
                      <a:r>
                        <a:rPr 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e the conference numbers and ID in the invitation</a:t>
                      </a:r>
                      <a:r>
                        <a:rPr lang="en-US" sz="9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to dial in. </a:t>
                      </a:r>
                      <a:endParaRPr lang="en-US" sz="9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2" name="Picture 1" descr="Screenshot of New Lync Meeting button in Outlook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1095" y="2771914"/>
            <a:ext cx="1761905" cy="111428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</p:spPr>
      </p:pic>
      <p:pic>
        <p:nvPicPr>
          <p:cNvPr id="6" name="Picture 5" descr="Screenshot of Lync Meeting Options button in Outlook 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8714" y="5648438"/>
            <a:ext cx="1714286" cy="904762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</p:spPr>
      </p:pic>
      <p:sp>
        <p:nvSpPr>
          <p:cNvPr id="24" name="Subtitle 2"/>
          <p:cNvSpPr txBox="1">
            <a:spLocks/>
          </p:cNvSpPr>
          <p:nvPr/>
        </p:nvSpPr>
        <p:spPr bwMode="auto">
          <a:xfrm>
            <a:off x="5457825" y="249660"/>
            <a:ext cx="2933700" cy="3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schemeClr val="tx1"/>
                </a:solidFill>
                <a:latin typeface="Segoe UI Light" pitchFamily="34" charset="0"/>
              </a:rPr>
              <a:t>Lync 2013 for Office 365 Quick Reference</a:t>
            </a:r>
            <a:endParaRPr lang="en-US" sz="1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pic>
        <p:nvPicPr>
          <p:cNvPr id="19" name="Picture 2" descr="&quot;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192801"/>
            <a:ext cx="692490" cy="63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5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 descr="””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48201" y="85725"/>
            <a:ext cx="4267200" cy="3320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Share your desktop or a program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During a Lync meeting, you can share your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desktop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a specific program. 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window, point to the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presentation (monitor)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tab, click:</a:t>
            </a:r>
          </a:p>
          <a:p>
            <a:pPr marL="395288" lvl="0" indent="-119063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Desktop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show the entire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content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your desktop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395288" lvl="0" indent="-119063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Program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double-click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program you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want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share.</a:t>
            </a:r>
          </a:p>
          <a:p>
            <a:pPr marL="228600" lvl="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 startAt="3"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(Optional) 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Control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sharing toolbar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 the top of the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screen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share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 of your sharing session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with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another participant. </a:t>
            </a:r>
            <a:endParaRPr lang="en-US" sz="900" dirty="0" smtClean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NOTE  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take control back at any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time by clicking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Control,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then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Take back control.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 startAt="4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When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have finished presenting,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Stop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Presenting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toolbar.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4530" y="3333750"/>
            <a:ext cx="4403270" cy="1946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Share a PowerPoint presentation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 to the presentation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(monitor)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PowerPoint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upload the file 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meeting.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(Optional) Do any of the following:</a:t>
            </a:r>
          </a:p>
          <a:p>
            <a:pPr lvl="1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move the slides,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Thumbnails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then click the slide you want to show, or use the arrows at the bottom of the meeting window. </a:t>
            </a:r>
          </a:p>
          <a:p>
            <a:pPr lvl="1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see your presenter notes,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Notes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lvl="1" indent="-17145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Annotations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button on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upper-right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side of the slide to open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toolbar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use highlights, stamps, laser pointer, and so on.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152400"/>
            <a:ext cx="4267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Record and playback the meeting</a:t>
            </a:r>
          </a:p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recording captures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audio, video, instant messaging (IM),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program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sharing, PowerPoint presentations, and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whiteboards.  </a:t>
            </a:r>
          </a:p>
          <a:p>
            <a:pPr marL="228600" indent="-228600">
              <a:lnSpc>
                <a:spcPts val="14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window,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 Options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then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Start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Recording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228600" indent="-228600">
              <a:lnSpc>
                <a:spcPts val="1400"/>
              </a:lnSpc>
              <a:spcBef>
                <a:spcPts val="300"/>
              </a:spcBef>
              <a:buFont typeface="+mj-lt"/>
              <a:buAutoNum type="arabicPeriod" startAt="2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 the controls at the bottom of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 room to pause,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resume,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stop the recording.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After the recording is stopped, Lync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automatically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saves it in a format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that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plays in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Windows Media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Player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Zune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play, rename, or delete a recording,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Manage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Recordings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Options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menu,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click your selection.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can also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Browse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go to the location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 the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recording and make a copy of the file to post on a shared location for others to view.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399" y="3352800"/>
            <a:ext cx="4267200" cy="313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Manage participants 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meeting window, point to the people button, and do any of the following:</a:t>
            </a:r>
          </a:p>
          <a:p>
            <a:pPr marL="22860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manage a participant, on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Participants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tab, right-click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person’s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name,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use the options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mute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unmute,  remove,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so on.</a:t>
            </a:r>
          </a:p>
          <a:p>
            <a:pPr marL="22860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manage all, on the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Actions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tab, click:</a:t>
            </a:r>
          </a:p>
          <a:p>
            <a:pPr marL="457200" lvl="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Invite More People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add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participants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457200" lvl="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Mute Audience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eliminate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background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noise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457200" lvl="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Attendee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Video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block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attendees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from starting their video. </a:t>
            </a:r>
          </a:p>
          <a:p>
            <a:pPr marL="457200" lvl="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Hide Names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hide the names on the pictures.</a:t>
            </a:r>
          </a:p>
          <a:p>
            <a:pPr marL="457200" lvl="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Everyone an Attendee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 have too many presenters. </a:t>
            </a:r>
          </a:p>
          <a:p>
            <a:pPr marL="457200" indent="-171450">
              <a:lnSpc>
                <a:spcPct val="125000"/>
              </a:lnSpc>
              <a:spcBef>
                <a:spcPts val="300"/>
              </a:spcBef>
              <a:buFont typeface="Courier New" pitchFamily="49" charset="0"/>
              <a:buChar char="o"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Invite by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Email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send email invitations to additional people. </a:t>
            </a:r>
            <a:endParaRPr lang="en-US" sz="900" b="1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" name="Picture 1" descr="Screenshot of monitor icon for sharing content and the options to present, share OneNote and attachments 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8884" y="1058548"/>
            <a:ext cx="1836517" cy="171326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Picture 6" descr="Screenshot of the more options button with the options to start and manage recording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162863"/>
            <a:ext cx="1809035" cy="1276537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</p:spPr>
      </p:pic>
      <p:pic>
        <p:nvPicPr>
          <p:cNvPr id="10" name="Picture 9" descr="Screenshot of the people menu icon and options to manage participants, such as mute audience, hide names and invite by email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4577" y="4094615"/>
            <a:ext cx="1815022" cy="1647995"/>
          </a:xfrm>
          <a:prstGeom prst="rect">
            <a:avLst/>
          </a:prstGeom>
        </p:spPr>
      </p:pic>
      <p:sp>
        <p:nvSpPr>
          <p:cNvPr id="8" name="Rectangle 7" descr="””"/>
          <p:cNvSpPr/>
          <p:nvPr/>
        </p:nvSpPr>
        <p:spPr>
          <a:xfrm>
            <a:off x="7018565" y="2450650"/>
            <a:ext cx="344260" cy="311634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 descr="””"/>
          <p:cNvSpPr/>
          <p:nvPr/>
        </p:nvSpPr>
        <p:spPr>
          <a:xfrm>
            <a:off x="2554231" y="5451752"/>
            <a:ext cx="345620" cy="311634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 descr="””"/>
          <p:cNvSpPr/>
          <p:nvPr/>
        </p:nvSpPr>
        <p:spPr>
          <a:xfrm>
            <a:off x="2924174" y="2266257"/>
            <a:ext cx="244925" cy="184393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Screen shot of a PowerPoint presentation being shared with the arrows at the bottom of the screen highlighted to indicate you can move to previous slide or move to next sli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5329832"/>
            <a:ext cx="3909459" cy="1223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 descr="””"/>
          <p:cNvSpPr/>
          <p:nvPr/>
        </p:nvSpPr>
        <p:spPr>
          <a:xfrm>
            <a:off x="6093341" y="6172793"/>
            <a:ext cx="1533525" cy="311634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PArbitraryFile" ma:contentTypeID="0x0101006EDDDB5EE6D98C44930B742096920B30020100945995BAC74E6347BD6C979F46C6273B" ma:contentTypeVersion="86" ma:contentTypeDescription="Create a new document." ma:contentTypeScope="" ma:versionID="592c913d42ca017ba07ff90975f6062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668c19e1774b59666ad60857ed71c05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Size"/>
                <xsd:element ref="ns2:AcquiredFrom" minOccurs="0"/>
                <xsd:element ref="ns2:UACurrentWords" minOccurs="0"/>
                <xsd:element ref="ns2:ApplicationCode" minOccurs="0"/>
                <xsd:element ref="ns2:ApplicationId" minOccurs="0"/>
                <xsd:element ref="ns2:Applications" minOccurs="0"/>
                <xsd:element ref="ns2:ApprovalLog" minOccurs="0"/>
                <xsd:element ref="ns2:ApprovalStatus" minOccurs="0"/>
                <xsd:element ref="ns2:FeedAppVer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uthorGroup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CategoryTagsTaxHTField11" minOccurs="0"/>
                <xsd:element ref="ns2:ClipArtFilename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FeatureTagsTaxHTField0" minOccurs="0"/>
                <xsd:element ref="ns2:FriendlyTitle" minOccurs="0"/>
                <xsd:element ref="ns2:HandoffToMSDN" minOccurs="0"/>
                <xsd:element ref="ns2:HiddenCategoryTagsTaxHTField0" minOccurs="0"/>
                <xsd:element ref="ns2:InProjectListLookup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LegacyData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NumericId" minOccurs="0"/>
                <xsd:element ref="ns2:NumOfRatingsLookup" minOccurs="0"/>
                <xsd:element ref="ns2:OOCacheId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AppVerPrimary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Size" ma:index="1" ma:displayName="Size of File" ma:default="" ma:internalName="Size" ma:readOnly="false">
      <xsd:simpleType>
        <xsd:restriction base="dms:Text"/>
      </xsd:simpleType>
    </xsd:element>
    <xsd:element name="AcquiredFrom" ma:index="2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3" nillable="true" ma:displayName="Actual Word Count" ma:default="" ma:internalName="UACurrentWords" ma:readOnly="false">
      <xsd:simpleType>
        <xsd:restriction base="dms:Unknown"/>
      </xsd:simpleType>
    </xsd:element>
    <xsd:element name="ApplicationCode" ma:index="4" nillable="true" ma:displayName="Application Code" ma:default="" ma:list="{3B69E247-3408-4B27-BC34-375E2E9451F9}" ma:internalName="ApplicationCode" ma:readOnly="true" ma:showField="AppVerCod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Id" ma:index="5" nillable="true" ma:displayName="Application ID" ma:default="" ma:list="{3B69E247-3408-4B27-BC34-375E2E9451F9}" ma:internalName="ApplicationId" ma:readOnly="true" ma:showField="AssetId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s" ma:index="6" nillable="true" ma:displayName="Applications (With Version)" ma:default="" ma:description="Applications this asset is associated with" ma:list="{3B69E247-3408-4B27-BC34-375E2E9451F9}" ma:internalName="Applications" ma:readOnly="false" ma:showField="Titl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rovalLog" ma:index="7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8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FeedAppVer" ma:index="9" nillable="true" ma:displayName="AppVer" ma:default="" ma:hidden="true" ma:list="{3B69E247-3408-4B27-BC34-375E2E9451F9}" ma:internalName="FeedAppVer" ma:readOnly="true" ma:showField="AppVerForLookup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ssetStart" ma:index="10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11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12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13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4" nillable="true" ma:displayName="Asset Type" ma:default="" ma:internalName="AssetType" ma:readOnly="false">
      <xsd:simpleType>
        <xsd:restriction base="dms:Unknown"/>
      </xsd:simpleType>
    </xsd:element>
    <xsd:element name="APAuthor" ma:index="15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Group" ma:index="16" nillable="true" ma:displayName="Author Group" ma:default="" ma:internalName="AuthorGroup" ma:readOnly="false">
      <xsd:simpleType>
        <xsd:restriction base="dms:Choice">
          <xsd:enumeration value="AWSUA"/>
          <xsd:enumeration value="ITProUA"/>
          <xsd:enumeration value="PMG"/>
          <xsd:enumeration value="Partner UA"/>
          <xsd:enumeration value="Acquired"/>
          <xsd:enumeration value="BCM"/>
          <xsd:enumeration value="MSC"/>
          <xsd:enumeration value="Intl Site Management"/>
          <xsd:enumeration value="Other"/>
        </xsd:restriction>
      </xsd:simpleType>
    </xsd:element>
    <xsd:element name="AverageRating" ma:index="17" nillable="true" ma:displayName="Average Rating" ma:internalName="AverageRating" ma:readOnly="false">
      <xsd:simpleType>
        <xsd:restriction base="dms:Text"/>
      </xsd:simpleType>
    </xsd:element>
    <xsd:element name="BlockPublish" ma:index="18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9" nillable="true" ma:displayName="Bug Number" ma:default="" ma:internalName="BugNumber" ma:readOnly="false">
      <xsd:simpleType>
        <xsd:restriction base="dms:Text"/>
      </xsd:simpleType>
    </xsd:element>
    <xsd:element name="CampaignTagsTaxHTField0" ma:index="21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ategoryTagsTaxHTField11" ma:index="23" nillable="true" ma:taxonomy="true" ma:internalName="CategoryTagsTaxHTField11" ma:taxonomyFieldName="CategoryTags" ma:displayName="Category Tags" ma:readOnly="false" ma:default="" ma:fieldId="{24797cbb-132b-4ad7-b1f7-0c1bcff0c38a}" ma:taxonomyMulti="true" ma:sspId="8f79753a-75d3-41f5-8ca3-40b843941b4f" ma:termSetId="52678d52-26de-467b-a7b9-d4d1c4c8b24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ipArtFilename" ma:index="24" nillable="true" ma:displayName="Clip Art Name" ma:default="" ma:internalName="ClipArtFilename" ma:readOnly="false">
      <xsd:simpleType>
        <xsd:restriction base="dms:Text"/>
      </xsd:simpleType>
    </xsd:element>
    <xsd:element name="ContentItem" ma:index="25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7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30" nillable="true" ma:displayName="CSX Hash" ma:default="" ma:internalName="CSXHash" ma:readOnly="false">
      <xsd:simpleType>
        <xsd:restriction base="dms:Text"/>
      </xsd:simpleType>
    </xsd:element>
    <xsd:element name="CSXSubmissionMarket" ma:index="31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32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33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4" nillable="true" ma:displayName="Deleted?" ma:default="" ma:internalName="IsDeleted" ma:readOnly="false">
      <xsd:simpleType>
        <xsd:restriction base="dms:Boolean"/>
      </xsd:simpleType>
    </xsd:element>
    <xsd:element name="APDescription" ma:index="35" nillable="true" ma:displayName="Description" ma:default="" ma:internalName="APDescription" ma:readOnly="false">
      <xsd:simpleType>
        <xsd:restriction base="dms:Note"/>
      </xsd:simpleType>
    </xsd:element>
    <xsd:element name="DirectSourceMarket" ma:index="36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7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8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9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40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41" nillable="true" ma:displayName="Editorial Tags" ma:default="" ma:internalName="EditorialTags">
      <xsd:simpleType>
        <xsd:restriction base="dms:Unknown"/>
      </xsd:simpleType>
    </xsd:element>
    <xsd:element name="FeatureTagsTaxHTField0" ma:index="43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riendlyTitle" ma:index="44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HandoffToMSDN" ma:index="45" nillable="true" ma:displayName="Handoff To MSDN Date" ma:default="" ma:internalName="HandoffToMSDN" ma:readOnly="false">
      <xsd:simpleType>
        <xsd:restriction base="dms:DateTime"/>
      </xsd:simpleType>
    </xsd:element>
    <xsd:element name="HiddenCategoryTagsTaxHTField0" ma:index="47" nillable="true" ma:taxonomy="true" ma:internalName="HiddenCategoryTagsTaxHTField0" ma:taxonomyFieldName="HiddenCategoryTags" ma:displayName="Hidden Category" ma:readOnly="false" ma:default="" ma:fieldId="{50ad4411-6c46-40b6-a719-09bfd72caf6b}" ma:taxonomyMulti="true" ma:sspId="8f79753a-75d3-41f5-8ca3-40b843941b4f" ma:termSetId="db61d45c-64f2-4e37-a8e3-d5adce206e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ProjectListLookup" ma:index="48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nternalTagsTaxHTField0" ma:index="50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51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2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3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4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5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6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7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8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9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60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61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2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3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4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5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6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7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8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egacyData" ma:index="69" nillable="true" ma:displayName="Legacy Data" ma:default="" ma:internalName="LegacyData" ma:readOnly="false">
      <xsd:simpleType>
        <xsd:restriction base="dms:Note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riginAsset" ma:index="97" nillable="true" ma:displayName="Origin Asset" ma:default="" ma:internalName="OriginAsset" ma:readOnly="false">
      <xsd:simpleType>
        <xsd:restriction base="dms:Text"/>
      </xsd:simpleType>
    </xsd:element>
    <xsd:element name="OriginalRelease" ma:index="98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99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0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1" nillable="true" ma:displayName="Parent Asset Id" ma:default="" ma:internalName="ParentAssetId" ma:readOnly="false">
      <xsd:simpleType>
        <xsd:restriction base="dms:Text"/>
      </xsd:simpleType>
    </xsd:element>
    <xsd:element name="PlannedPubDate" ma:index="102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3" nillable="true" ma:displayName="Policheck Words" ma:default="" ma:internalName="PolicheckWords" ma:readOnly="false">
      <xsd:simpleType>
        <xsd:restriction base="dms:Text"/>
      </xsd:simpleType>
    </xsd:element>
    <xsd:element name="AppVerPrimary" ma:index="104" nillable="true" ma:displayName="Primary Application Version" ma:default="" ma:indexed="true" ma:list="{3B69E247-3408-4B27-BC34-375E2E9451F9}" ma:internalName="AppVerPrimary" ma:showField="Title" ma:web="4873beb7-5857-4685-be1f-d57550cc96cc">
      <xsd:simpleType>
        <xsd:restriction base="dms:Lookup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humbnailAssetId" ma:index="122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3" nillable="true" ma:displayName="Times Cloned" ma:default="" ma:internalName="TimesCloned" ma:readOnly="false">
      <xsd:simpleType>
        <xsd:restriction base="dms:Number"/>
      </xsd:simpleType>
    </xsd:element>
    <xsd:element name="TrustLevel" ma:index="125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6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7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28" nillable="true" ma:displayName="UA Notes" ma:default="" ma:internalName="UANotes" ma:readOnly="false">
      <xsd:simpleType>
        <xsd:restriction base="dms:Note"/>
      </xsd:simpleType>
    </xsd:element>
    <xsd:element name="VoteCount" ma:index="129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2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IntlLangReview xmlns="4873beb7-5857-4685-be1f-d57550cc96cc">false</IntlLangReview>
    <LocLastLocAttemptVersionLookup xmlns="4873beb7-5857-4685-be1f-d57550cc96cc">856205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ppVerPrimary xmlns="4873beb7-5857-4685-be1f-d57550cc96cc" xsi:nil="true"/>
    <AssetStart xmlns="4873beb7-5857-4685-be1f-d57550cc96cc">2012-10-11T07:00:00+00:00</AssetStart>
    <FriendlyTitle xmlns="4873beb7-5857-4685-be1f-d57550cc96cc" xsi:nil="true"/>
    <MarketSpecific xmlns="4873beb7-5857-4685-be1f-d57550cc96cc">false</MarketSpecific>
    <PublishStatusLookup xmlns="4873beb7-5857-4685-be1f-d57550cc96cc">
      <Value>1621750</Value>
    </PublishStatusLookup>
    <APAuthor xmlns="4873beb7-5857-4685-be1f-d57550cc96cc">
      <UserInfo>
        <DisplayName>REDMOND\v-allise</DisplayName>
        <AccountId>188</AccountId>
        <AccountType/>
      </UserInfo>
    </APAuthor>
    <IntlLangReviewer xmlns="4873beb7-5857-4685-be1f-d57550cc96cc" xsi:nil="true"/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>103455869</NumericId>
    <ParentAssetId xmlns="4873beb7-5857-4685-be1f-d57550cc96cc">AF103005762</ParentAssetId>
    <OriginalSourceMarket xmlns="4873beb7-5857-4685-be1f-d57550cc96cc" xsi:nil="true"/>
    <ApprovalStatus xmlns="4873beb7-5857-4685-be1f-d57550cc96cc">InProgress</ApprovalStatus>
    <EditorialTags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NA</AssetType>
    <MachineTranslated xmlns="4873beb7-5857-4685-be1f-d57550cc96cc">false</MachineTranslated>
    <OutputCachingOn xmlns="4873beb7-5857-4685-be1f-d57550cc96cc">false</OutputCachingOn>
    <IsSearchable xmlns="4873beb7-5857-4685-be1f-d57550cc96cc">false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CSXHash xmlns="4873beb7-5857-4685-be1f-d57550cc96cc" xsi:nil="true"/>
    <DirectSourceMarket xmlns="4873beb7-5857-4685-be1f-d57550cc96cc" xsi:nil="true"/>
    <PlannedPubDate xmlns="4873beb7-5857-4685-be1f-d57550cc96cc">2012-09-28T07:00:00+00:00</PlannedPubDate>
    <Size xmlns="4873beb7-5857-4685-be1f-d57550cc96cc">102 KB</Size>
    <CategoryTagsTaxHTField11 xmlns="4873beb7-5857-4685-be1f-d57550cc96cc">
      <Terms xmlns="http://schemas.microsoft.com/office/infopath/2007/PartnerControls"/>
    </CategoryTagsTaxHTField11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imesCloned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pplications xmlns="4873beb7-5857-4685-be1f-d57550cc96cc">
      <Value>1651</Value>
    </Applications>
    <AssetId xmlns="4873beb7-5857-4685-be1f-d57550cc96cc">AF103455869</AssetId>
    <AuthorGroup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OOCacheId xmlns="4873beb7-5857-4685-be1f-d57550cc96cc" xsi:nil="true"/>
    <IsDeleted xmlns="4873beb7-5857-4685-be1f-d57550cc96cc">false</IsDeleted>
    <HiddenCategoryTagsTaxHTField0 xmlns="4873beb7-5857-4685-be1f-d57550cc96cc">
      <Terms xmlns="http://schemas.microsoft.com/office/infopath/2007/PartnerControls"/>
    </HiddenCategoryTagsTaxHTField0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>RTM/RTW</Milestone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60DBDF7F-7B68-4156-96F8-DB1210AB7D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5338F5-9101-4F4A-9CF4-51E31B6D65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58FF0D-8F52-4A90-AF35-016D57A53349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731</Words>
  <Application>Microsoft Office PowerPoint</Application>
  <PresentationFormat>On-screen Show (4:3)</PresentationFormat>
  <Paragraphs>67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Courier New</vt:lpstr>
      <vt:lpstr>Segoe</vt:lpstr>
      <vt:lpstr>Segoe Semibold</vt:lpstr>
      <vt:lpstr>Segoe UI</vt:lpstr>
      <vt:lpstr>Segoe UI Light</vt:lpstr>
      <vt:lpstr>Times New Roman</vt:lpstr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Reference about Lync Meetings</dc:title>
  <dc:creator>Ken Circeo</dc:creator>
  <cp:lastModifiedBy>dant</cp:lastModifiedBy>
  <cp:revision>96</cp:revision>
  <dcterms:created xsi:type="dcterms:W3CDTF">2011-10-14T22:48:26Z</dcterms:created>
  <dcterms:modified xsi:type="dcterms:W3CDTF">2013-04-30T20:13:03Z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8519e7ca-0ccb-4aa9-9db9-88f916bc68e1</vt:lpwstr>
  </property>
  <property fmtid="{D5CDD505-2E9C-101B-9397-08002B2CF9AE}" pid="3" name="ContentTypeId">
    <vt:lpwstr>0x0101006EDDDB5EE6D98C44930B742096920B30020100945995BAC74E6347BD6C979F46C6273B</vt:lpwstr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ScenarioTags">
    <vt:lpwstr/>
  </property>
  <property fmtid="{D5CDD505-2E9C-101B-9397-08002B2CF9AE}" pid="10" name="CampaignTags">
    <vt:lpwstr/>
  </property>
</Properties>
</file>