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sldIdLst>
    <p:sldId id="256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6688" autoAdjust="0"/>
    <p:restoredTop sz="94676" autoAdjust="0"/>
  </p:normalViewPr>
  <p:slideViewPr>
    <p:cSldViewPr>
      <p:cViewPr>
        <p:scale>
          <a:sx n="70" d="100"/>
          <a:sy n="70" d="100"/>
        </p:scale>
        <p:origin x="183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71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5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2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2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9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5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7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8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06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25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Screen shot of Quick Lync menu showing contact card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952" y="6163941"/>
            <a:ext cx="3076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Straight Connector 13" descr="&quot;&quot;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 descr="&quot;&quot;"/>
          <p:cNvSpPr txBox="1"/>
          <p:nvPr/>
        </p:nvSpPr>
        <p:spPr>
          <a:xfrm>
            <a:off x="0" y="6474023"/>
            <a:ext cx="4572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© </a:t>
            </a:r>
            <a:r>
              <a:rPr lang="en-US" sz="7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2012 Microsoft Corporation.  </a:t>
            </a:r>
            <a:r>
              <a:rPr lang="en-US" sz="7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All rights reserved.</a:t>
            </a:r>
            <a:endParaRPr lang="en-US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00" y="2562225"/>
            <a:ext cx="4191001" cy="266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Add a contact</a:t>
            </a:r>
            <a:b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Contacts list simplifies your communications and lets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see presence and contact information for the people most important to you.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Add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it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people you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expect to be interacting with regularly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If your company allows it, you can add Lync users outside your company as well as within. To add someone as a contact: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Use Lync search to find the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person you want to add.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(See </a:t>
            </a:r>
            <a:r>
              <a:rPr lang="en-US" sz="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Find someone.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)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Right-click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person’s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listing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search returns.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Add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 List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lick a group to add your new contact to. </a:t>
            </a:r>
          </a:p>
        </p:txBody>
      </p:sp>
      <p:cxnSp>
        <p:nvCxnSpPr>
          <p:cNvPr id="30" name="Straight Connector 29" descr="&quot;&quot;"/>
          <p:cNvCxnSpPr/>
          <p:nvPr/>
        </p:nvCxnSpPr>
        <p:spPr>
          <a:xfrm>
            <a:off x="114300" y="6457950"/>
            <a:ext cx="4267200" cy="1607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52400" y="885825"/>
            <a:ext cx="2971800" cy="881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Set or change your presence </a:t>
            </a:r>
          </a:p>
          <a:p>
            <a:pPr>
              <a:lnSpc>
                <a:spcPct val="125000"/>
              </a:lnSpc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Presence lets other people see at a glance whether you and your contacts are currently available. Here are the available presence statuses and what they mean: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23824" y="4972903"/>
            <a:ext cx="2133601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 change your presence, 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Lync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click the arrow next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your status, and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then select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status from the list, such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as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Do Not Disturb.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52401" y="182135"/>
            <a:ext cx="2971799" cy="72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Accept an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IM request</a:t>
            </a:r>
            <a:endParaRPr lang="en-US" sz="1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>
              <a:lnSpc>
                <a:spcPct val="125000"/>
              </a:lnSpc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anywhere on the picture display area of the IM request pane. 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4" name="Table 3" descr="&quot;&quot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891770"/>
              </p:ext>
            </p:extLst>
          </p:nvPr>
        </p:nvGraphicFramePr>
        <p:xfrm>
          <a:off x="257175" y="1857375"/>
          <a:ext cx="4067175" cy="2997327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1038225"/>
                <a:gridCol w="1676400"/>
                <a:gridCol w="1352550"/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If Presence status is </a:t>
                      </a:r>
                      <a:r>
                        <a:rPr lang="en-US" sz="700" dirty="0" smtClean="0">
                          <a:effectLst/>
                        </a:rPr>
                        <a:t>...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Contact is </a:t>
                      </a:r>
                      <a:r>
                        <a:rPr lang="en-US" sz="700" dirty="0" smtClean="0">
                          <a:effectLst/>
                        </a:rPr>
                        <a:t>...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How this status gets set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Available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online, available to contact.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 or user-selected. 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Be </a:t>
                      </a:r>
                      <a:r>
                        <a:rPr lang="en-US" sz="700" dirty="0">
                          <a:effectLst/>
                        </a:rPr>
                        <a:t>Right Back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away from computer briefly.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User-selected.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Away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logged on but has been away from computer for specified period.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 based on </a:t>
                      </a:r>
                      <a:r>
                        <a:rPr lang="en-US" sz="700" dirty="0" smtClean="0">
                          <a:effectLst/>
                        </a:rPr>
                        <a:t>inactivity</a:t>
                      </a:r>
                      <a:r>
                        <a:rPr lang="en-US" sz="700" baseline="0" dirty="0" smtClean="0">
                          <a:effectLst/>
                        </a:rPr>
                        <a:t> </a:t>
                      </a:r>
                      <a:r>
                        <a:rPr lang="en-US" sz="700" dirty="0" smtClean="0">
                          <a:effectLst/>
                        </a:rPr>
                        <a:t>or </a:t>
                      </a:r>
                      <a:r>
                        <a:rPr lang="en-US" sz="700" dirty="0">
                          <a:effectLst/>
                        </a:rPr>
                        <a:t>user-selected. Time </a:t>
                      </a:r>
                      <a:r>
                        <a:rPr lang="en-US" sz="700" dirty="0" smtClean="0">
                          <a:effectLst/>
                        </a:rPr>
                        <a:t>interval can </a:t>
                      </a:r>
                      <a:r>
                        <a:rPr lang="en-US" sz="700" dirty="0">
                          <a:effectLst/>
                        </a:rPr>
                        <a:t>be adjusted.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1314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Off </a:t>
                      </a:r>
                      <a:r>
                        <a:rPr lang="en-US" sz="700" dirty="0">
                          <a:effectLst/>
                        </a:rPr>
                        <a:t>Work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not working, not available.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User-selected.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Busy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occupied and shouldn’t be interrupted.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 (if user is in an </a:t>
                      </a:r>
                      <a:r>
                        <a:rPr lang="en-US" sz="700" dirty="0" smtClean="0">
                          <a:effectLst/>
                        </a:rPr>
                        <a:t>    Outlook-scheduled</a:t>
                      </a:r>
                      <a:r>
                        <a:rPr lang="en-US" sz="700" baseline="0" dirty="0" smtClean="0">
                          <a:effectLst/>
                        </a:rPr>
                        <a:t> </a:t>
                      </a:r>
                      <a:r>
                        <a:rPr lang="en-US" sz="700" dirty="0" smtClean="0">
                          <a:effectLst/>
                        </a:rPr>
                        <a:t>conference) or </a:t>
                      </a:r>
                      <a:r>
                        <a:rPr lang="en-US" sz="700" dirty="0">
                          <a:effectLst/>
                        </a:rPr>
                        <a:t>user-selected.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In </a:t>
                      </a:r>
                      <a:r>
                        <a:rPr lang="en-US" sz="700" dirty="0">
                          <a:effectLst/>
                        </a:rPr>
                        <a:t>a call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in a Lync call (two-party call) and shouldn’t be interrupted.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In </a:t>
                      </a:r>
                      <a:r>
                        <a:rPr lang="en-US" sz="700" dirty="0">
                          <a:effectLst/>
                        </a:rPr>
                        <a:t>a meeting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in a meeting (per Lync or per Outlook)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In </a:t>
                      </a:r>
                      <a:r>
                        <a:rPr lang="en-US" sz="700" dirty="0">
                          <a:effectLst/>
                        </a:rPr>
                        <a:t>a </a:t>
                      </a:r>
                      <a:r>
                        <a:rPr lang="en-US" sz="700" dirty="0" smtClean="0">
                          <a:effectLst/>
                        </a:rPr>
                        <a:t>conference call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in a Lync conference call (Lync meeting with audio) and shouldn’t be interrupted.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Do Not Disturb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not to be disturbed; will see IM requests only if sent by Workgroup members.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User-selected.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Presenting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giving a presentation and therefore not to be disturbed.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 when user </a:t>
                      </a:r>
                      <a:r>
                        <a:rPr lang="en-US" sz="700" dirty="0" smtClean="0">
                          <a:effectLst/>
                        </a:rPr>
                        <a:t>is</a:t>
                      </a:r>
                      <a:r>
                        <a:rPr lang="en-US" sz="700" baseline="0" dirty="0" smtClean="0">
                          <a:effectLst/>
                        </a:rPr>
                        <a:t> </a:t>
                      </a:r>
                      <a:r>
                        <a:rPr lang="en-US" sz="700" dirty="0" smtClean="0">
                          <a:effectLst/>
                        </a:rPr>
                        <a:t>presenting from  Lync-enabled</a:t>
                      </a:r>
                      <a:r>
                        <a:rPr lang="en-US" sz="700" baseline="0" dirty="0" smtClean="0">
                          <a:effectLst/>
                        </a:rPr>
                        <a:t> computer</a:t>
                      </a:r>
                      <a:r>
                        <a:rPr lang="en-US" sz="700" dirty="0" smtClean="0">
                          <a:effectLst/>
                        </a:rPr>
                        <a:t>. IMs are</a:t>
                      </a:r>
                      <a:r>
                        <a:rPr lang="en-US" sz="700" baseline="0" dirty="0" smtClean="0">
                          <a:effectLst/>
                        </a:rPr>
                        <a:t> </a:t>
                      </a:r>
                      <a:r>
                        <a:rPr lang="en-US" sz="700" dirty="0" smtClean="0">
                          <a:effectLst/>
                        </a:rPr>
                        <a:t>blocked</a:t>
                      </a:r>
                      <a:r>
                        <a:rPr lang="en-US" sz="700" dirty="0">
                          <a:effectLst/>
                        </a:rPr>
                        <a:t>.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Offline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not signed in. 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Automatic. 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  </a:t>
                      </a:r>
                      <a:r>
                        <a:rPr lang="en-US" sz="700" dirty="0" smtClean="0">
                          <a:effectLst/>
                        </a:rPr>
                        <a:t>  Unknown</a:t>
                      </a:r>
                      <a:endParaRPr lang="en-US" sz="700" dirty="0">
                        <a:solidFill>
                          <a:srgbClr val="365F91"/>
                        </a:solidFill>
                        <a:effectLst/>
                        <a:latin typeface="Segoe UI"/>
                        <a:ea typeface="Times New Roman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presence can’t be detected. 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Status may appear to </a:t>
                      </a:r>
                      <a:r>
                        <a:rPr lang="en-US" sz="700" dirty="0" smtClean="0">
                          <a:effectLst/>
                        </a:rPr>
                        <a:t>contacts not </a:t>
                      </a:r>
                      <a:r>
                        <a:rPr lang="en-US" sz="700" dirty="0">
                          <a:effectLst/>
                        </a:rPr>
                        <a:t>using Lync IM.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9144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35" name="Subtitle 2"/>
          <p:cNvSpPr txBox="1">
            <a:spLocks/>
          </p:cNvSpPr>
          <p:nvPr/>
        </p:nvSpPr>
        <p:spPr bwMode="auto">
          <a:xfrm>
            <a:off x="5448300" y="192801"/>
            <a:ext cx="3086100" cy="3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>
                <a:solidFill>
                  <a:schemeClr val="tx1"/>
                </a:solidFill>
                <a:latin typeface="Segoe UI Light" pitchFamily="34" charset="0"/>
              </a:rPr>
              <a:t>Lync 2013 for Office 365 Quick Reference</a:t>
            </a:r>
            <a:endParaRPr lang="en-US" sz="14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sp>
        <p:nvSpPr>
          <p:cNvPr id="36" name="Subtitle 2"/>
          <p:cNvSpPr txBox="1">
            <a:spLocks/>
          </p:cNvSpPr>
          <p:nvPr/>
        </p:nvSpPr>
        <p:spPr>
          <a:xfrm>
            <a:off x="5448300" y="443508"/>
            <a:ext cx="3467101" cy="38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smtClean="0">
                <a:solidFill>
                  <a:schemeClr val="tx1"/>
                </a:solidFill>
                <a:latin typeface="Segoe Semibold" panose="020B0702040504020203" pitchFamily="34" charset="0"/>
              </a:rPr>
              <a:t>IM, Presence, and Contacts</a:t>
            </a:r>
            <a:endParaRPr lang="en-US" sz="20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24400" y="914400"/>
            <a:ext cx="4267200" cy="919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Find someone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quickest way to find someone via Lync is to launch a search by typing the person’s name, phone number, or IM address in the search box on the Lync main window.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results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display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automatically.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714753" y="5105400"/>
            <a:ext cx="4276847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latin typeface="Segoe UI"/>
                <a:ea typeface="Calibri"/>
                <a:cs typeface="Times New Roman"/>
              </a:rPr>
              <a:t>View </a:t>
            </a:r>
            <a:r>
              <a:rPr lang="en-US" sz="1400" smtClean="0">
                <a:latin typeface="Segoe UI"/>
                <a:ea typeface="Calibri"/>
                <a:cs typeface="Times New Roman"/>
              </a:rPr>
              <a:t>a contact </a:t>
            </a:r>
            <a:r>
              <a:rPr lang="en-US" sz="1400" dirty="0">
                <a:latin typeface="Segoe UI"/>
                <a:ea typeface="Calibri"/>
                <a:cs typeface="Times New Roman"/>
              </a:rPr>
              <a:t>c</a:t>
            </a:r>
            <a:r>
              <a:rPr lang="en-US" sz="1400" smtClean="0">
                <a:latin typeface="Segoe UI"/>
                <a:ea typeface="Calibri"/>
                <a:cs typeface="Times New Roman"/>
              </a:rPr>
              <a:t>ard</a:t>
            </a:r>
            <a:r>
              <a:rPr lang="en-US" sz="1200" dirty="0">
                <a:latin typeface="Segoe"/>
                <a:ea typeface="Calibri"/>
                <a:cs typeface="Times New Roman"/>
              </a:rPr>
              <a:t/>
            </a:r>
            <a:br>
              <a:rPr lang="en-US" sz="1200" dirty="0">
                <a:latin typeface="Segoe"/>
                <a:ea typeface="Calibri"/>
                <a:cs typeface="Times New Roman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The contact card contains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details from a contact’s company directory, such as the person’s office location, phone numbers, organization, and Outlook calendar free/busy information.  To see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someone’s card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find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person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i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your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  <a:cs typeface="Times New Roman"/>
              </a:rPr>
              <a:t>Contact list or via search,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</a:rPr>
              <a:t>point to his or her picture, and then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</a:rPr>
              <a:t>See Contact Card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/>
                <a:ea typeface="Calibri"/>
              </a:rPr>
              <a:t>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6" name="Rectangle 45" descr="&quot;&quot;"/>
          <p:cNvSpPr/>
          <p:nvPr/>
        </p:nvSpPr>
        <p:spPr>
          <a:xfrm>
            <a:off x="7324157" y="6194005"/>
            <a:ext cx="438717" cy="416345"/>
          </a:xfrm>
          <a:prstGeom prst="rect">
            <a:avLst/>
          </a:prstGeom>
          <a:noFill/>
          <a:ln>
            <a:solidFill>
              <a:srgbClr val="FF00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Connector 42" descr="&quot;&quot;"/>
          <p:cNvCxnSpPr/>
          <p:nvPr/>
        </p:nvCxnSpPr>
        <p:spPr>
          <a:xfrm>
            <a:off x="4762500" y="864022"/>
            <a:ext cx="4152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Sceen shot of IM request pane with sender's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5145" y="333326"/>
            <a:ext cx="1079580" cy="1314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 descr="Screen shot of contact card showing presence status of Availabl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8655"/>
          <a:stretch/>
        </p:blipFill>
        <p:spPr bwMode="auto">
          <a:xfrm>
            <a:off x="2257425" y="5029200"/>
            <a:ext cx="2066925" cy="1075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Rectangle 40" descr="&quot;&quot;"/>
          <p:cNvSpPr/>
          <p:nvPr/>
        </p:nvSpPr>
        <p:spPr>
          <a:xfrm>
            <a:off x="2981324" y="5867400"/>
            <a:ext cx="1352551" cy="248632"/>
          </a:xfrm>
          <a:prstGeom prst="rect">
            <a:avLst/>
          </a:prstGeom>
          <a:noFill/>
          <a:ln>
            <a:solidFill>
              <a:srgbClr val="FF00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3" descr="&quot;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39991"/>
            <a:ext cx="606146" cy="56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&quot;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32" y="1996754"/>
            <a:ext cx="111125" cy="11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&quot;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60" y="2164247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5" descr="&quot;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06" y="2442167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5" descr="&quot;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06" y="2693675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&quot;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60" y="294609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&quot;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60" y="325533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&quot;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20" y="345939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&quot;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60" y="365760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&quot;&quot;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93" y="3908640"/>
            <a:ext cx="120127" cy="120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7" descr="&quot;&quot;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71" y="4227930"/>
            <a:ext cx="120127" cy="120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&quot;&quot;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55" y="4473360"/>
            <a:ext cx="125675" cy="12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8" descr="&quot;&quot;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45" y="4669315"/>
            <a:ext cx="125675" cy="12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reen shot of search box on Lync main window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835954"/>
            <a:ext cx="3276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Screen shot of the drop-down list of actions such as Add to Contact List after you've found the person you want to ad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0" y="3681413"/>
            <a:ext cx="2117725" cy="137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55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47650" y="3208030"/>
            <a:ext cx="4095750" cy="2887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Send an instant message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Use instant messaging (IM) to get in touch right away with your available contacts.  </a:t>
            </a:r>
          </a:p>
          <a:p>
            <a:pPr marL="228600" lvl="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your Contacts list, point to the picture of the contact you want to send an instant message to.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have an IM conversation with more than one contact, hold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down the Ctrl key, and click each contact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want to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include.)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display bar that appears, click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IM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button. </a:t>
            </a:r>
          </a:p>
          <a:p>
            <a:pPr marL="228600" lvl="0" indent="-228600">
              <a:lnSpc>
                <a:spcPct val="125000"/>
              </a:lnSpc>
              <a:spcBef>
                <a:spcPts val="50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Type your message in the message input area at the bottom of the IM window, and then press the Enter key on your keyboard.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053" name="Picture 5" descr="Screen shot of Quick Lync menu with instant message icon selec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918069"/>
            <a:ext cx="3076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Straight Connector 13" descr="&quot;&quot;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24400" y="201044"/>
            <a:ext cx="4267200" cy="881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Add audio, video, sharing, to an IM conversation  </a:t>
            </a:r>
            <a:r>
              <a:rPr lang="en-US" sz="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You can quickly add audio, video, or a presentation to your IM conversation, and/or invite others to join the conversation by selecting the appropriate button(s) at the bottom of the conversation window: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724400" y="4689469"/>
            <a:ext cx="4319828" cy="1900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Find a previous IM conversation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 use Outlook and Exchange, Lync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automatically saves your IM conversation history. To view or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continue a previous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IM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conversation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see an IM request you missed: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Near the top of the Lync main window, click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Conversations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            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All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or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Missed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depending on what you’re looking for. If you don’t see the conversation you’re looking for,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View More in Outlook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at the bottom of the list. </a:t>
            </a:r>
          </a:p>
          <a:p>
            <a:pPr marL="228600" marR="0" lvl="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Double-click the conversation that you want to view or resume.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724400" y="1676400"/>
            <a:ext cx="4114800" cy="919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Switch between tabbed conversations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have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several conversations or meetings going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 the same time, Lync displays them all 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one place,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which lets you toggle between them.  Click any tab to bring that activity to the foreground.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9" name="Rectangle 28" descr="&quot;&quot;"/>
          <p:cNvSpPr/>
          <p:nvPr/>
        </p:nvSpPr>
        <p:spPr>
          <a:xfrm>
            <a:off x="1222096" y="4981761"/>
            <a:ext cx="367678" cy="367916"/>
          </a:xfrm>
          <a:prstGeom prst="rect">
            <a:avLst/>
          </a:prstGeom>
          <a:noFill/>
          <a:ln>
            <a:solidFill>
              <a:srgbClr val="FF00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46565" y="224768"/>
            <a:ext cx="4191000" cy="2366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Create a group</a:t>
            </a:r>
            <a:endParaRPr lang="en-US" sz="1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set up a group for each team you work with so you can see at a glance who’s available at any given time, or communicate with the entire team at once. To create a new group: </a:t>
            </a:r>
          </a:p>
          <a:p>
            <a:pPr marL="228600" lvl="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Lync main window,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Add a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       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lvl="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drop-down menu,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Create a New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Group.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lvl="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space that opens up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bottom of the window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type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over the phrase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New Group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give your group a name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8" name="Picture 27" descr="&quot;&quo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407403"/>
            <a:ext cx="228632" cy="238158"/>
          </a:xfrm>
          <a:prstGeom prst="rect">
            <a:avLst/>
          </a:prstGeom>
        </p:spPr>
      </p:pic>
      <p:pic>
        <p:nvPicPr>
          <p:cNvPr id="3" name="Picture 2" descr="Screen shot of menu with Create a New Group selected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19"/>
          <a:stretch/>
        </p:blipFill>
        <p:spPr>
          <a:xfrm>
            <a:off x="2057400" y="1047613"/>
            <a:ext cx="2219427" cy="981212"/>
          </a:xfrm>
          <a:prstGeom prst="rect">
            <a:avLst/>
          </a:prstGeom>
        </p:spPr>
      </p:pic>
      <p:pic>
        <p:nvPicPr>
          <p:cNvPr id="33" name="Picture 32" descr="Screen shot of bottom of Lync main window with text reading New Group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75"/>
          <a:stretch/>
        </p:blipFill>
        <p:spPr>
          <a:xfrm>
            <a:off x="1528481" y="2476615"/>
            <a:ext cx="2334188" cy="531569"/>
          </a:xfrm>
          <a:prstGeom prst="rect">
            <a:avLst/>
          </a:prstGeom>
        </p:spPr>
      </p:pic>
      <p:sp>
        <p:nvSpPr>
          <p:cNvPr id="34" name="Rectangle 33" descr="&quot;&quot;"/>
          <p:cNvSpPr/>
          <p:nvPr/>
        </p:nvSpPr>
        <p:spPr>
          <a:xfrm>
            <a:off x="1752600" y="2471713"/>
            <a:ext cx="714375" cy="270687"/>
          </a:xfrm>
          <a:prstGeom prst="rect">
            <a:avLst/>
          </a:prstGeom>
          <a:noFill/>
          <a:ln>
            <a:solidFill>
              <a:srgbClr val="FF00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 descr="&quot;&quot;"/>
          <p:cNvSpPr/>
          <p:nvPr/>
        </p:nvSpPr>
        <p:spPr>
          <a:xfrm>
            <a:off x="2218579" y="1538219"/>
            <a:ext cx="1385760" cy="215652"/>
          </a:xfrm>
          <a:prstGeom prst="rect">
            <a:avLst/>
          </a:prstGeom>
          <a:noFill/>
          <a:ln>
            <a:solidFill>
              <a:srgbClr val="FF00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Screen shot of conversation window showing three tabbed conversations 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48" b="55822"/>
          <a:stretch/>
        </p:blipFill>
        <p:spPr bwMode="auto">
          <a:xfrm>
            <a:off x="4833936" y="2638810"/>
            <a:ext cx="3900489" cy="1809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creen shot of icons at bottom of Lync conversation window 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344" y="1112560"/>
            <a:ext cx="23145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&quot;&quot;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63259" y="5533930"/>
            <a:ext cx="314286" cy="2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1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97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PArbitraryFile" ma:contentTypeID="0x0101006EDDDB5EE6D98C44930B742096920B30020100945995BAC74E6347BD6C979F46C6273B" ma:contentTypeVersion="86" ma:contentTypeDescription="Create a new document." ma:contentTypeScope="" ma:versionID="592c913d42ca017ba07ff90975f6062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668c19e1774b59666ad60857ed71c05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Size"/>
                <xsd:element ref="ns2:AcquiredFrom" minOccurs="0"/>
                <xsd:element ref="ns2:UACurrentWords" minOccurs="0"/>
                <xsd:element ref="ns2:ApplicationCode" minOccurs="0"/>
                <xsd:element ref="ns2:ApplicationId" minOccurs="0"/>
                <xsd:element ref="ns2:Applications" minOccurs="0"/>
                <xsd:element ref="ns2:ApprovalLog" minOccurs="0"/>
                <xsd:element ref="ns2:ApprovalStatus" minOccurs="0"/>
                <xsd:element ref="ns2:FeedAppVer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uthorGroup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CategoryTagsTaxHTField11" minOccurs="0"/>
                <xsd:element ref="ns2:ClipArtFilename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FeatureTagsTaxHTField0" minOccurs="0"/>
                <xsd:element ref="ns2:FriendlyTitle" minOccurs="0"/>
                <xsd:element ref="ns2:HandoffToMSDN" minOccurs="0"/>
                <xsd:element ref="ns2:HiddenCategoryTagsTaxHTField0" minOccurs="0"/>
                <xsd:element ref="ns2:InProjectListLookup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LegacyData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NumericId" minOccurs="0"/>
                <xsd:element ref="ns2:NumOfRatingsLookup" minOccurs="0"/>
                <xsd:element ref="ns2:OOCacheId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AppVerPrimary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Size" ma:index="1" ma:displayName="Size of File" ma:default="" ma:internalName="Size" ma:readOnly="false">
      <xsd:simpleType>
        <xsd:restriction base="dms:Text"/>
      </xsd:simpleType>
    </xsd:element>
    <xsd:element name="AcquiredFrom" ma:index="2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3" nillable="true" ma:displayName="Actual Word Count" ma:default="" ma:internalName="UACurrentWords" ma:readOnly="false">
      <xsd:simpleType>
        <xsd:restriction base="dms:Unknown"/>
      </xsd:simpleType>
    </xsd:element>
    <xsd:element name="ApplicationCode" ma:index="4" nillable="true" ma:displayName="Application Code" ma:default="" ma:list="{3B69E247-3408-4B27-BC34-375E2E9451F9}" ma:internalName="ApplicationCode" ma:readOnly="true" ma:showField="AppVerCod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Id" ma:index="5" nillable="true" ma:displayName="Application ID" ma:default="" ma:list="{3B69E247-3408-4B27-BC34-375E2E9451F9}" ma:internalName="ApplicationId" ma:readOnly="true" ma:showField="AssetId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s" ma:index="6" nillable="true" ma:displayName="Applications (With Version)" ma:default="" ma:description="Applications this asset is associated with" ma:list="{3B69E247-3408-4B27-BC34-375E2E9451F9}" ma:internalName="Applications" ma:readOnly="false" ma:showField="Titl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rovalLog" ma:index="7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8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FeedAppVer" ma:index="9" nillable="true" ma:displayName="AppVer" ma:default="" ma:hidden="true" ma:list="{3B69E247-3408-4B27-BC34-375E2E9451F9}" ma:internalName="FeedAppVer" ma:readOnly="true" ma:showField="AppVerForLookup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ssetStart" ma:index="10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11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12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13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4" nillable="true" ma:displayName="Asset Type" ma:default="" ma:internalName="AssetType" ma:readOnly="false">
      <xsd:simpleType>
        <xsd:restriction base="dms:Unknown"/>
      </xsd:simpleType>
    </xsd:element>
    <xsd:element name="APAuthor" ma:index="15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Group" ma:index="16" nillable="true" ma:displayName="Author Group" ma:default="" ma:internalName="AuthorGroup" ma:readOnly="false">
      <xsd:simpleType>
        <xsd:restriction base="dms:Choice">
          <xsd:enumeration value="AWSUA"/>
          <xsd:enumeration value="ITProUA"/>
          <xsd:enumeration value="PMG"/>
          <xsd:enumeration value="Partner UA"/>
          <xsd:enumeration value="Acquired"/>
          <xsd:enumeration value="BCM"/>
          <xsd:enumeration value="MSC"/>
          <xsd:enumeration value="Intl Site Management"/>
          <xsd:enumeration value="Other"/>
        </xsd:restriction>
      </xsd:simpleType>
    </xsd:element>
    <xsd:element name="AverageRating" ma:index="17" nillable="true" ma:displayName="Average Rating" ma:internalName="AverageRating" ma:readOnly="false">
      <xsd:simpleType>
        <xsd:restriction base="dms:Text"/>
      </xsd:simpleType>
    </xsd:element>
    <xsd:element name="BlockPublish" ma:index="18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9" nillable="true" ma:displayName="Bug Number" ma:default="" ma:internalName="BugNumber" ma:readOnly="false">
      <xsd:simpleType>
        <xsd:restriction base="dms:Text"/>
      </xsd:simpleType>
    </xsd:element>
    <xsd:element name="CampaignTagsTaxHTField0" ma:index="21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ategoryTagsTaxHTField11" ma:index="23" nillable="true" ma:taxonomy="true" ma:internalName="CategoryTagsTaxHTField11" ma:taxonomyFieldName="CategoryTags" ma:displayName="Category Tags" ma:readOnly="false" ma:default="" ma:fieldId="{24797cbb-132b-4ad7-b1f7-0c1bcff0c38a}" ma:taxonomyMulti="true" ma:sspId="8f79753a-75d3-41f5-8ca3-40b843941b4f" ma:termSetId="52678d52-26de-467b-a7b9-d4d1c4c8b24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ipArtFilename" ma:index="24" nillable="true" ma:displayName="Clip Art Name" ma:default="" ma:internalName="ClipArtFilename" ma:readOnly="false">
      <xsd:simpleType>
        <xsd:restriction base="dms:Text"/>
      </xsd:simpleType>
    </xsd:element>
    <xsd:element name="ContentItem" ma:index="25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7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30" nillable="true" ma:displayName="CSX Hash" ma:default="" ma:internalName="CSXHash" ma:readOnly="false">
      <xsd:simpleType>
        <xsd:restriction base="dms:Text"/>
      </xsd:simpleType>
    </xsd:element>
    <xsd:element name="CSXSubmissionMarket" ma:index="31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32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33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4" nillable="true" ma:displayName="Deleted?" ma:default="" ma:internalName="IsDeleted" ma:readOnly="false">
      <xsd:simpleType>
        <xsd:restriction base="dms:Boolean"/>
      </xsd:simpleType>
    </xsd:element>
    <xsd:element name="APDescription" ma:index="35" nillable="true" ma:displayName="Description" ma:default="" ma:internalName="APDescription" ma:readOnly="false">
      <xsd:simpleType>
        <xsd:restriction base="dms:Note"/>
      </xsd:simpleType>
    </xsd:element>
    <xsd:element name="DirectSourceMarket" ma:index="36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7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8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9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40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41" nillable="true" ma:displayName="Editorial Tags" ma:default="" ma:internalName="EditorialTags">
      <xsd:simpleType>
        <xsd:restriction base="dms:Unknown"/>
      </xsd:simpleType>
    </xsd:element>
    <xsd:element name="FeatureTagsTaxHTField0" ma:index="43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riendlyTitle" ma:index="44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HandoffToMSDN" ma:index="45" nillable="true" ma:displayName="Handoff To MSDN Date" ma:default="" ma:internalName="HandoffToMSDN" ma:readOnly="false">
      <xsd:simpleType>
        <xsd:restriction base="dms:DateTime"/>
      </xsd:simpleType>
    </xsd:element>
    <xsd:element name="HiddenCategoryTagsTaxHTField0" ma:index="47" nillable="true" ma:taxonomy="true" ma:internalName="HiddenCategoryTagsTaxHTField0" ma:taxonomyFieldName="HiddenCategoryTags" ma:displayName="Hidden Category" ma:readOnly="false" ma:default="" ma:fieldId="{50ad4411-6c46-40b6-a719-09bfd72caf6b}" ma:taxonomyMulti="true" ma:sspId="8f79753a-75d3-41f5-8ca3-40b843941b4f" ma:termSetId="db61d45c-64f2-4e37-a8e3-d5adce206e5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ProjectListLookup" ma:index="48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nternalTagsTaxHTField0" ma:index="50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51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2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3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4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5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6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7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8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9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60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61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2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3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4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5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6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7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8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egacyData" ma:index="69" nillable="true" ma:displayName="Legacy Data" ma:default="" ma:internalName="LegacyData" ma:readOnly="false">
      <xsd:simpleType>
        <xsd:restriction base="dms:Note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riginAsset" ma:index="97" nillable="true" ma:displayName="Origin Asset" ma:default="" ma:internalName="OriginAsset" ma:readOnly="false">
      <xsd:simpleType>
        <xsd:restriction base="dms:Text"/>
      </xsd:simpleType>
    </xsd:element>
    <xsd:element name="OriginalRelease" ma:index="98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99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0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1" nillable="true" ma:displayName="Parent Asset Id" ma:default="" ma:internalName="ParentAssetId" ma:readOnly="false">
      <xsd:simpleType>
        <xsd:restriction base="dms:Text"/>
      </xsd:simpleType>
    </xsd:element>
    <xsd:element name="PlannedPubDate" ma:index="102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3" nillable="true" ma:displayName="Policheck Words" ma:default="" ma:internalName="PolicheckWords" ma:readOnly="false">
      <xsd:simpleType>
        <xsd:restriction base="dms:Text"/>
      </xsd:simpleType>
    </xsd:element>
    <xsd:element name="AppVerPrimary" ma:index="104" nillable="true" ma:displayName="Primary Application Version" ma:default="" ma:indexed="true" ma:list="{3B69E247-3408-4B27-BC34-375E2E9451F9}" ma:internalName="AppVerPrimary" ma:showField="Title" ma:web="4873beb7-5857-4685-be1f-d57550cc96cc">
      <xsd:simpleType>
        <xsd:restriction base="dms:Lookup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humbnailAssetId" ma:index="122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3" nillable="true" ma:displayName="Times Cloned" ma:default="" ma:internalName="TimesCloned" ma:readOnly="false">
      <xsd:simpleType>
        <xsd:restriction base="dms:Number"/>
      </xsd:simpleType>
    </xsd:element>
    <xsd:element name="TrustLevel" ma:index="125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6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7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28" nillable="true" ma:displayName="UA Notes" ma:default="" ma:internalName="UANotes" ma:readOnly="false">
      <xsd:simpleType>
        <xsd:restriction base="dms:Note"/>
      </xsd:simpleType>
    </xsd:element>
    <xsd:element name="VoteCount" ma:index="129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2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IntlLangReview xmlns="4873beb7-5857-4685-be1f-d57550cc96cc">false</IntlLangReview>
    <LocLastLocAttemptVersionLookup xmlns="4873beb7-5857-4685-be1f-d57550cc96cc">856206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ppVerPrimary xmlns="4873beb7-5857-4685-be1f-d57550cc96cc" xsi:nil="true"/>
    <AssetStart xmlns="4873beb7-5857-4685-be1f-d57550cc96cc">2012-10-11T07:00:00+00:00</AssetStart>
    <FriendlyTitle xmlns="4873beb7-5857-4685-be1f-d57550cc96cc" xsi:nil="true"/>
    <MarketSpecific xmlns="4873beb7-5857-4685-be1f-d57550cc96cc">false</MarketSpecific>
    <PublishStatusLookup xmlns="4873beb7-5857-4685-be1f-d57550cc96cc">
      <Value>1621751</Value>
    </PublishStatusLookup>
    <APAuthor xmlns="4873beb7-5857-4685-be1f-d57550cc96cc">
      <UserInfo>
        <DisplayName>REDMOND\v-allise</DisplayName>
        <AccountId>188</AccountId>
        <AccountType/>
      </UserInfo>
    </APAuthor>
    <IntlLangReviewer xmlns="4873beb7-5857-4685-be1f-d57550cc96cc" xsi:nil="true"/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>103455868</NumericId>
    <ParentAssetId xmlns="4873beb7-5857-4685-be1f-d57550cc96cc">AF103015613</ParentAssetId>
    <OriginalSourceMarket xmlns="4873beb7-5857-4685-be1f-d57550cc96cc" xsi:nil="true"/>
    <ApprovalStatus xmlns="4873beb7-5857-4685-be1f-d57550cc96cc">InProgress</ApprovalStatus>
    <EditorialTags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NA</AssetType>
    <MachineTranslated xmlns="4873beb7-5857-4685-be1f-d57550cc96cc">false</MachineTranslated>
    <OutputCachingOn xmlns="4873beb7-5857-4685-be1f-d57550cc96cc">false</OutputCachingOn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CSXHash xmlns="4873beb7-5857-4685-be1f-d57550cc96cc" xsi:nil="true"/>
    <DirectSourceMarket xmlns="4873beb7-5857-4685-be1f-d57550cc96cc" xsi:nil="true"/>
    <PlannedPubDate xmlns="4873beb7-5857-4685-be1f-d57550cc96cc">2012-09-28T07:00:00+00:00</PlannedPubDate>
    <Size xmlns="4873beb7-5857-4685-be1f-d57550cc96cc">300kb</Size>
    <CategoryTagsTaxHTField11 xmlns="4873beb7-5857-4685-be1f-d57550cc96cc">
      <Terms xmlns="http://schemas.microsoft.com/office/infopath/2007/PartnerControls"/>
    </CategoryTagsTaxHTField11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imesCloned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pplications xmlns="4873beb7-5857-4685-be1f-d57550cc96cc">
      <Value>1651</Value>
    </Applications>
    <AssetId xmlns="4873beb7-5857-4685-be1f-d57550cc96cc">AF103455868</AssetId>
    <AuthorGroup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OOCacheId xmlns="4873beb7-5857-4685-be1f-d57550cc96cc" xsi:nil="true"/>
    <IsDeleted xmlns="4873beb7-5857-4685-be1f-d57550cc96cc">false</IsDeleted>
    <HiddenCategoryTagsTaxHTField0 xmlns="4873beb7-5857-4685-be1f-d57550cc96cc">
      <Terms xmlns="http://schemas.microsoft.com/office/infopath/2007/PartnerControls"/>
    </HiddenCategoryTagsTaxHTField0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>RTM/RTW</Milestone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1C1BD87F-56C0-44A2-9063-DBD812914B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EF021B-86DA-4AB1-BD6E-9D3623D8E5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E7FB4E-27CC-4001-A9F4-BECB9E209651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On-screen Show (4:3)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Segoe</vt:lpstr>
      <vt:lpstr>Segoe Semibold</vt:lpstr>
      <vt:lpstr>Segoe UI</vt:lpstr>
      <vt:lpstr>Segoe UI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Reference about instant messaging, presence, and contacts</dc:title>
  <dc:creator/>
  <cp:lastModifiedBy/>
  <cp:revision>1</cp:revision>
  <dcterms:created xsi:type="dcterms:W3CDTF">2012-03-30T15:13:48Z</dcterms:created>
  <dcterms:modified xsi:type="dcterms:W3CDTF">2013-04-30T20:06:24Z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0x0101006EDDDB5EE6D98C44930B742096920B30020100945995BAC74E6347BD6C979F46C6273B</vt:lpwstr>
  </property>
  <property fmtid="{D5CDD505-2E9C-101B-9397-08002B2CF9AE}" pid="3" name="_dlc_DocIdItemGuid">
    <vt:lpwstr>044d57a3-7eea-48dd-a4c9-f2f0e23f34f9</vt:lpwstr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ScenarioTags">
    <vt:lpwstr/>
  </property>
  <property fmtid="{D5CDD505-2E9C-101B-9397-08002B2CF9AE}" pid="10" name="CampaignTags">
    <vt:lpwstr/>
  </property>
</Properties>
</file>