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sldIdLst>
    <p:sldId id="256" r:id="rId6"/>
    <p:sldId id="257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583" autoAdjust="0"/>
    <p:restoredTop sz="94676" autoAdjust="0"/>
  </p:normalViewPr>
  <p:slideViewPr>
    <p:cSldViewPr>
      <p:cViewPr varScale="1">
        <p:scale>
          <a:sx n="78" d="100"/>
          <a:sy n="78" d="100"/>
        </p:scale>
        <p:origin x="184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E5319-711D-4940-9F94-6FEE1CC363F6}" type="datetimeFigureOut">
              <a:rPr lang="en-US"/>
              <a:pPr>
                <a:defRPr/>
              </a:pPr>
              <a:t>5/28/2014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080B2-CE11-47F2-A04E-18C42DD106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66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F5973-D547-4335-808D-D8CA20B5577B}" type="datetimeFigureOut">
              <a:rPr lang="en-US"/>
              <a:pPr>
                <a:defRPr/>
              </a:pPr>
              <a:t>5/28/2014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AF53A-6017-400C-81E8-7D598D9EDA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09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A3A87-57AB-462F-8FFF-8B722F822283}" type="datetimeFigureOut">
              <a:rPr lang="en-US"/>
              <a:pPr>
                <a:defRPr/>
              </a:pPr>
              <a:t>5/28/2014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88EA4-8865-47F8-B107-DB93137EFF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031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DA9CA-6472-4CA9-B2B5-9F71BA181268}" type="datetimeFigureOut">
              <a:rPr lang="en-US"/>
              <a:pPr>
                <a:defRPr/>
              </a:pPr>
              <a:t>5/28/2014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1A948-A774-46F5-9FDA-A0BF551A2F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502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C7235-9B41-4C4A-AD79-E45BB49ADBB8}" type="datetimeFigureOut">
              <a:rPr lang="en-US"/>
              <a:pPr>
                <a:defRPr/>
              </a:pPr>
              <a:t>5/28/2014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DB934-A2CF-4D3A-B3E6-24E09EE742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823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6B4AA-F07C-4325-823A-1CB193D7FA9C}" type="datetimeFigureOut">
              <a:rPr lang="en-US"/>
              <a:pPr>
                <a:defRPr/>
              </a:pPr>
              <a:t>5/28/2014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AD693-6660-4925-9B85-AA56D6ADBC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6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298A3-CABC-4412-975B-4CCCB46ED2B8}" type="datetimeFigureOut">
              <a:rPr lang="en-US"/>
              <a:pPr>
                <a:defRPr/>
              </a:pPr>
              <a:t>5/28/2014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C1247-3C28-4F3D-8CC9-19579C2636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505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5AF41-D97D-4CD7-A4B6-A2B1281C6EC5}" type="datetimeFigureOut">
              <a:rPr lang="en-US"/>
              <a:pPr>
                <a:defRPr/>
              </a:pPr>
              <a:t>5/28/2014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98B4E-A9FB-41A1-82E4-495B5AB69D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027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7C76B-7AD5-45CC-A2E4-3A09047E98EB}" type="datetimeFigureOut">
              <a:rPr lang="en-US"/>
              <a:pPr>
                <a:defRPr/>
              </a:pPr>
              <a:t>5/28/2014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ED67E-79FA-49EA-B8D5-A8FED8E83C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88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A0325-49F3-48B0-BC50-2B7FE24F6DAB}" type="datetimeFigureOut">
              <a:rPr lang="en-US"/>
              <a:pPr>
                <a:defRPr/>
              </a:pPr>
              <a:t>5/28/2014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9EB5C-7191-4DE6-975F-9FA1A06DEC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240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63C7E-CD9B-4050-97AC-E79B31F4E373}" type="datetimeFigureOut">
              <a:rPr lang="en-US"/>
              <a:pPr>
                <a:defRPr/>
              </a:pPr>
              <a:t>5/28/2014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95541-49E5-40D6-8CD9-34DCE0A355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761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B428B70-24E7-418C-8D58-C97C19FD0239}" type="datetimeFigureOut">
              <a:rPr lang="en-US"/>
              <a:pPr>
                <a:defRPr/>
              </a:pPr>
              <a:t>5/28/2014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B8BB459-2EC4-4C54-814E-F0845D756B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“”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077" y="4086768"/>
            <a:ext cx="2495898" cy="2276793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104774" y="2712330"/>
            <a:ext cx="4381500" cy="31162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Check your </a:t>
            </a:r>
            <a:r>
              <a:rPr lang="en-US" sz="1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voice </a:t>
            </a:r>
            <a:r>
              <a:rPr lang="en-US" sz="1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mail</a:t>
            </a:r>
            <a:endParaRPr lang="en-US" sz="900" dirty="0" smtClean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228600" indent="-228600"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 the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Phone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tab. You’ll see your messages and the caller’s info. </a:t>
            </a:r>
          </a:p>
          <a:p>
            <a:pPr marL="228600" indent="-228600"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Pause on a voice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mail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message and click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Play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</a:p>
          <a:p>
            <a:pPr marL="228600" indent="-228600"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More Options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and select one of the choices, such as:</a:t>
            </a:r>
          </a:p>
          <a:p>
            <a:pPr marL="398463" indent="-112713"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33363" algn="l"/>
              </a:tabLst>
              <a:defRPr/>
            </a:pP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Open Item in Outlook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provides more information about the call.</a:t>
            </a:r>
          </a:p>
          <a:p>
            <a:pPr marL="398463" indent="-112713"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33363" algn="l"/>
              </a:tabLst>
              <a:defRPr/>
            </a:pP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Delete Item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deletes the voice mail from Lync.</a:t>
            </a:r>
          </a:p>
          <a:p>
            <a:pPr marL="398463" indent="-112713"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33363" algn="l"/>
              </a:tabLst>
              <a:defRPr/>
            </a:pP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Start a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Video Call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with </a:t>
            </a:r>
            <a:b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contact.</a:t>
            </a:r>
          </a:p>
          <a:p>
            <a:pPr marL="398463" lvl="0" indent="-112713"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33363" algn="l"/>
              </a:tabLst>
              <a:defRPr/>
            </a:pPr>
            <a:r>
              <a:rPr lang="en-US" sz="9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Mark item as Read</a:t>
            </a:r>
          </a:p>
          <a:p>
            <a:pPr marL="398463" lvl="0" indent="-112713"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33363" algn="l"/>
              </a:tabLst>
              <a:defRPr/>
            </a:pPr>
            <a:r>
              <a:rPr lang="en-US" sz="9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Call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the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contact.</a:t>
            </a:r>
            <a:endParaRPr lang="en-US" sz="900" dirty="0">
              <a:solidFill>
                <a:prstClr val="black">
                  <a:lumMod val="65000"/>
                  <a:lumOff val="35000"/>
                </a:prst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398463" lvl="0" indent="-112713"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33363" algn="l"/>
              </a:tabLst>
              <a:defRPr/>
            </a:pPr>
            <a:r>
              <a:rPr lang="en-US" sz="9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See </a:t>
            </a:r>
            <a:r>
              <a:rPr lang="en-US" sz="9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Contact Card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endParaRPr lang="en-US" sz="900" dirty="0">
              <a:solidFill>
                <a:prstClr val="black">
                  <a:lumMod val="65000"/>
                  <a:lumOff val="35000"/>
                </a:prst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228600" lvl="0" indent="-228600"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Font typeface="+mj-lt"/>
              <a:buAutoNum type="arabicPeriod" startAt="4"/>
              <a:defRPr/>
            </a:pP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 can also click </a:t>
            </a:r>
            <a:r>
              <a:rPr lang="en-US" sz="9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View </a:t>
            </a:r>
            <a:r>
              <a:rPr lang="en-US" sz="9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more </a:t>
            </a:r>
            <a:r>
              <a:rPr lang="en-US" sz="9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 Outlook 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open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Voice Mail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folder for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more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info.  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4686300" y="819150"/>
            <a:ext cx="3778250" cy="457200"/>
          </a:xfrm>
        </p:spPr>
        <p:txBody>
          <a:bodyPr/>
          <a:lstStyle/>
          <a:p>
            <a:pPr algn="l"/>
            <a:r>
              <a:rPr lang="en-US" sz="1800" dirty="0" smtClean="0">
                <a:solidFill>
                  <a:schemeClr val="bg1"/>
                </a:solidFill>
                <a:latin typeface="Segoe UI Light" pitchFamily="34" charset="0"/>
              </a:rPr>
              <a:t>Quick Reference for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smtClean="0">
                <a:solidFill>
                  <a:schemeClr val="bg1"/>
                </a:solidFill>
                <a:latin typeface="Segoe Semibold" pitchFamily="34" charset="0"/>
              </a:rPr>
              <a:t>Voice</a:t>
            </a:r>
          </a:p>
        </p:txBody>
      </p:sp>
      <p:cxnSp>
        <p:nvCxnSpPr>
          <p:cNvPr id="14" name="Straight Connector 13" descr="&quot;&quot;"/>
          <p:cNvCxnSpPr/>
          <p:nvPr/>
        </p:nvCxnSpPr>
        <p:spPr>
          <a:xfrm>
            <a:off x="4572000" y="76200"/>
            <a:ext cx="0" cy="6705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678680" y="906214"/>
            <a:ext cx="4267200" cy="23006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Set up your audio device</a:t>
            </a:r>
          </a:p>
          <a:p>
            <a:pPr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Before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using Lync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make a call or join a conference, set up your audio device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and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check the quality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 You can use your computer’s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mic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and speakers, or plug in a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headset.</a:t>
            </a:r>
          </a:p>
          <a:p>
            <a:pPr marL="228600" lvl="0" indent="-228600" fontAlgn="auto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</a:t>
            </a:r>
            <a:r>
              <a:rPr lang="en-US" sz="9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Select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9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Primary Device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on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lower-left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corner of Lync, then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</a:t>
            </a:r>
            <a:r>
              <a:rPr lang="en-US" sz="9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Audio Device Settings.</a:t>
            </a:r>
          </a:p>
          <a:p>
            <a:pPr marL="228600" indent="-228600"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900" dirty="0">
                <a:solidFill>
                  <a:srgbClr val="595959"/>
                </a:solidFill>
                <a:latin typeface="Segoe" pitchFamily="34" charset="0"/>
              </a:rPr>
              <a:t>Pick your device from the </a:t>
            </a:r>
            <a:r>
              <a:rPr lang="en-US" sz="900" b="1" dirty="0">
                <a:solidFill>
                  <a:srgbClr val="595959"/>
                </a:solidFill>
                <a:latin typeface="Segoe" pitchFamily="34" charset="0"/>
              </a:rPr>
              <a:t>Audio </a:t>
            </a:r>
            <a:r>
              <a:rPr lang="en-US" sz="900" b="1" dirty="0" smtClean="0">
                <a:solidFill>
                  <a:srgbClr val="595959"/>
                </a:solidFill>
                <a:latin typeface="Segoe" pitchFamily="34" charset="0"/>
              </a:rPr>
              <a:t/>
            </a:r>
            <a:br>
              <a:rPr lang="en-US" sz="900" b="1" dirty="0" smtClean="0">
                <a:solidFill>
                  <a:srgbClr val="595959"/>
                </a:solidFill>
                <a:latin typeface="Segoe" pitchFamily="34" charset="0"/>
              </a:rPr>
            </a:br>
            <a:r>
              <a:rPr lang="en-US" sz="900" b="1" dirty="0" smtClean="0">
                <a:solidFill>
                  <a:srgbClr val="595959"/>
                </a:solidFill>
                <a:latin typeface="Segoe" pitchFamily="34" charset="0"/>
              </a:rPr>
              <a:t>Device </a:t>
            </a:r>
            <a:r>
              <a:rPr lang="en-US" sz="900" dirty="0">
                <a:solidFill>
                  <a:srgbClr val="595959"/>
                </a:solidFill>
                <a:latin typeface="Segoe" pitchFamily="34" charset="0"/>
              </a:rPr>
              <a:t>menu, and adjust </a:t>
            </a:r>
            <a:r>
              <a:rPr lang="en-US" sz="900" dirty="0" smtClean="0">
                <a:solidFill>
                  <a:srgbClr val="595959"/>
                </a:solidFill>
                <a:latin typeface="Segoe" pitchFamily="34" charset="0"/>
              </a:rPr>
              <a:t/>
            </a:r>
            <a:br>
              <a:rPr lang="en-US" sz="900" dirty="0" smtClean="0">
                <a:solidFill>
                  <a:srgbClr val="595959"/>
                </a:solidFill>
                <a:latin typeface="Segoe" pitchFamily="34" charset="0"/>
              </a:rPr>
            </a:br>
            <a:r>
              <a:rPr lang="en-US" sz="900" b="1" dirty="0" smtClean="0">
                <a:solidFill>
                  <a:srgbClr val="595959"/>
                </a:solidFill>
                <a:latin typeface="Segoe" pitchFamily="34" charset="0"/>
              </a:rPr>
              <a:t>Speakers</a:t>
            </a:r>
            <a:r>
              <a:rPr lang="en-US" sz="900" dirty="0" smtClean="0">
                <a:solidFill>
                  <a:srgbClr val="595959"/>
                </a:solidFill>
                <a:latin typeface="Segoe" pitchFamily="34" charset="0"/>
              </a:rPr>
              <a:t> </a:t>
            </a:r>
            <a:r>
              <a:rPr lang="en-US" sz="900" dirty="0">
                <a:solidFill>
                  <a:srgbClr val="595959"/>
                </a:solidFill>
                <a:latin typeface="Segoe" pitchFamily="34" charset="0"/>
              </a:rPr>
              <a:t>and </a:t>
            </a:r>
            <a:r>
              <a:rPr lang="en-US" sz="900" b="1" dirty="0">
                <a:solidFill>
                  <a:srgbClr val="595959"/>
                </a:solidFill>
                <a:latin typeface="Segoe" pitchFamily="34" charset="0"/>
              </a:rPr>
              <a:t>Microphone</a:t>
            </a:r>
            <a:r>
              <a:rPr lang="en-US" sz="900" dirty="0">
                <a:solidFill>
                  <a:srgbClr val="595959"/>
                </a:solidFill>
                <a:latin typeface="Segoe" pitchFamily="34" charset="0"/>
              </a:rPr>
              <a:t> </a:t>
            </a:r>
            <a:r>
              <a:rPr lang="en-US" sz="900" dirty="0" smtClean="0">
                <a:solidFill>
                  <a:srgbClr val="595959"/>
                </a:solidFill>
                <a:latin typeface="Segoe" pitchFamily="34" charset="0"/>
              </a:rPr>
              <a:t/>
            </a:r>
            <a:br>
              <a:rPr lang="en-US" sz="900" dirty="0" smtClean="0">
                <a:solidFill>
                  <a:srgbClr val="595959"/>
                </a:solidFill>
                <a:latin typeface="Segoe" pitchFamily="34" charset="0"/>
              </a:rPr>
            </a:br>
            <a:r>
              <a:rPr lang="en-US" sz="900" dirty="0" smtClean="0">
                <a:solidFill>
                  <a:srgbClr val="595959"/>
                </a:solidFill>
                <a:latin typeface="Segoe" pitchFamily="34" charset="0"/>
              </a:rPr>
              <a:t>volume</a:t>
            </a:r>
            <a:r>
              <a:rPr lang="en-US" sz="900" dirty="0">
                <a:solidFill>
                  <a:srgbClr val="595959"/>
                </a:solidFill>
                <a:latin typeface="Segoe" pitchFamily="34" charset="0"/>
              </a:rPr>
              <a:t>. </a:t>
            </a:r>
          </a:p>
        </p:txBody>
      </p:sp>
      <p:cxnSp>
        <p:nvCxnSpPr>
          <p:cNvPr id="30" name="Straight Connector 29" descr="””"/>
          <p:cNvCxnSpPr/>
          <p:nvPr/>
        </p:nvCxnSpPr>
        <p:spPr>
          <a:xfrm>
            <a:off x="114300" y="6457950"/>
            <a:ext cx="4267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4659784" y="3606984"/>
            <a:ext cx="2360484" cy="28700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Make a </a:t>
            </a:r>
            <a:r>
              <a:rPr lang="en-US" sz="1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call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fontAlgn="auto"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Make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 Lync call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(computer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audio) </a:t>
            </a:r>
          </a:p>
          <a:p>
            <a:pPr marL="173038" indent="-168275" fontAlgn="auto">
              <a:lnSpc>
                <a:spcPts val="1400"/>
              </a:lnSpc>
              <a:spcBef>
                <a:spcPts val="3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Pause on a contact’s picture.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173038" indent="-168275" fontAlgn="auto">
              <a:lnSpc>
                <a:spcPts val="1400"/>
              </a:lnSpc>
              <a:spcBef>
                <a:spcPts val="3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the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Phone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button to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call the contact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using Lync, or click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arrow next to the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Phone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button and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select a number. </a:t>
            </a:r>
          </a:p>
          <a:p>
            <a:pPr fontAlgn="auto">
              <a:lnSpc>
                <a:spcPts val="14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Call using the d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ial pad</a:t>
            </a:r>
            <a:endParaRPr lang="en-US" sz="900" b="1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173038" indent="-169863" fontAlgn="auto">
              <a:lnSpc>
                <a:spcPts val="1400"/>
              </a:lnSpc>
              <a:spcBef>
                <a:spcPts val="3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Phone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icon in Lync.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173038" indent="-169863" fontAlgn="auto">
              <a:lnSpc>
                <a:spcPts val="1400"/>
              </a:lnSpc>
              <a:spcBef>
                <a:spcPts val="3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the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numbers on the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dial pad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or type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number in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search box,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Call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</a:p>
          <a:p>
            <a:pPr fontAlgn="auto">
              <a:lnSpc>
                <a:spcPts val="14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Lync calls the number just like a regular phone.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2" name="Subtitle 2"/>
          <p:cNvSpPr txBox="1">
            <a:spLocks/>
          </p:cNvSpPr>
          <p:nvPr/>
        </p:nvSpPr>
        <p:spPr>
          <a:xfrm>
            <a:off x="5448300" y="443508"/>
            <a:ext cx="2247899" cy="388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smtClean="0">
                <a:solidFill>
                  <a:schemeClr val="tx1"/>
                </a:solidFill>
                <a:latin typeface="Segoe Semibold" panose="020B0702040504020203" pitchFamily="34" charset="0"/>
              </a:rPr>
              <a:t>Audio</a:t>
            </a:r>
            <a:endParaRPr lang="en-US" sz="2400" dirty="0">
              <a:solidFill>
                <a:schemeClr val="tx1"/>
              </a:solidFill>
              <a:latin typeface="Segoe Semibold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0" y="6474023"/>
            <a:ext cx="45720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© 2012 Microsoft Corporation.  All rights reserved.</a:t>
            </a:r>
            <a:endParaRPr lang="en-US" sz="7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" name="Subtitle 2"/>
          <p:cNvSpPr txBox="1">
            <a:spLocks/>
          </p:cNvSpPr>
          <p:nvPr/>
        </p:nvSpPr>
        <p:spPr bwMode="auto">
          <a:xfrm>
            <a:off x="5448300" y="192801"/>
            <a:ext cx="3086100" cy="388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dirty="0" smtClean="0">
                <a:solidFill>
                  <a:schemeClr val="tx1"/>
                </a:solidFill>
                <a:latin typeface="Segoe UI Light" pitchFamily="34" charset="0"/>
              </a:rPr>
              <a:t>Lync 2013 Quick Reference</a:t>
            </a:r>
            <a:endParaRPr lang="en-US" sz="1400" dirty="0">
              <a:solidFill>
                <a:schemeClr val="tx1"/>
              </a:solidFill>
              <a:latin typeface="Segoe Semibold" pitchFamily="34" charset="0"/>
            </a:endParaRPr>
          </a:p>
        </p:txBody>
      </p:sp>
      <p:cxnSp>
        <p:nvCxnSpPr>
          <p:cNvPr id="26" name="Straight Connector 25" descr="””"/>
          <p:cNvCxnSpPr/>
          <p:nvPr/>
        </p:nvCxnSpPr>
        <p:spPr>
          <a:xfrm>
            <a:off x="4762500" y="914400"/>
            <a:ext cx="4152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" descr="&quot;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0" y="192801"/>
            <a:ext cx="692490" cy="639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6" descr="Screen shot of the Phone tab at the top of the window with the dial pad shown and the Call ico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68" y="4811916"/>
            <a:ext cx="1845008" cy="164312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29" name="Picture 28" descr="Screen shot of audio device settings menu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79565" y="1838514"/>
            <a:ext cx="2114286" cy="1514286"/>
          </a:xfrm>
          <a:prstGeom prst="rect">
            <a:avLst/>
          </a:prstGeom>
        </p:spPr>
      </p:pic>
      <p:sp>
        <p:nvSpPr>
          <p:cNvPr id="32" name="Recommended Charts highlight" descr="&quot;&quot;"/>
          <p:cNvSpPr/>
          <p:nvPr/>
        </p:nvSpPr>
        <p:spPr>
          <a:xfrm>
            <a:off x="6854248" y="1827135"/>
            <a:ext cx="395891" cy="240367"/>
          </a:xfrm>
          <a:prstGeom prst="rect">
            <a:avLst/>
          </a:prstGeom>
          <a:noFill/>
          <a:ln w="25400">
            <a:solidFill>
              <a:srgbClr val="EB098E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EB098E"/>
              </a:solidFill>
            </a:endParaRPr>
          </a:p>
        </p:txBody>
      </p:sp>
      <p:pic>
        <p:nvPicPr>
          <p:cNvPr id="33" name="Picture 32" descr="Screen shot ofa contact card with picutre of contact and the Phone icon highlighted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20268" y="3708983"/>
            <a:ext cx="1845008" cy="959138"/>
          </a:xfrm>
          <a:prstGeom prst="rect">
            <a:avLst/>
          </a:prstGeom>
        </p:spPr>
      </p:pic>
      <p:sp>
        <p:nvSpPr>
          <p:cNvPr id="34" name="Recommended Charts highlight" descr="&quot;&quot;"/>
          <p:cNvSpPr/>
          <p:nvPr/>
        </p:nvSpPr>
        <p:spPr>
          <a:xfrm>
            <a:off x="7778261" y="3708983"/>
            <a:ext cx="395891" cy="297679"/>
          </a:xfrm>
          <a:prstGeom prst="rect">
            <a:avLst/>
          </a:prstGeom>
          <a:noFill/>
          <a:ln w="25400">
            <a:solidFill>
              <a:srgbClr val="EB098E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EB098E"/>
              </a:solidFill>
            </a:endParaRPr>
          </a:p>
        </p:txBody>
      </p:sp>
      <p:sp>
        <p:nvSpPr>
          <p:cNvPr id="35" name="Recommended Charts highlight" descr="&quot;&quot;"/>
          <p:cNvSpPr/>
          <p:nvPr/>
        </p:nvSpPr>
        <p:spPr>
          <a:xfrm>
            <a:off x="8058150" y="4811916"/>
            <a:ext cx="270399" cy="255671"/>
          </a:xfrm>
          <a:prstGeom prst="rect">
            <a:avLst/>
          </a:prstGeom>
          <a:noFill/>
          <a:ln w="25400">
            <a:solidFill>
              <a:srgbClr val="EB098E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EB098E"/>
              </a:solidFill>
            </a:endParaRPr>
          </a:p>
        </p:txBody>
      </p:sp>
      <p:pic>
        <p:nvPicPr>
          <p:cNvPr id="36" name="Picture 35" descr="Screen shot of audio controls for dial pad, devices, and transfer call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50532" y="1027322"/>
            <a:ext cx="1671319" cy="1599627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38" name="Picture 4" descr="“”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330" y="2000237"/>
            <a:ext cx="304800" cy="314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Recommended Charts highlight" descr="&quot;&quot;"/>
          <p:cNvSpPr/>
          <p:nvPr/>
        </p:nvSpPr>
        <p:spPr>
          <a:xfrm>
            <a:off x="2305049" y="5736257"/>
            <a:ext cx="345483" cy="303246"/>
          </a:xfrm>
          <a:prstGeom prst="rect">
            <a:avLst/>
          </a:prstGeom>
          <a:noFill/>
          <a:ln w="25400">
            <a:solidFill>
              <a:srgbClr val="EB098E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EB098E"/>
              </a:solidFill>
            </a:endParaRPr>
          </a:p>
        </p:txBody>
      </p:sp>
      <p:sp>
        <p:nvSpPr>
          <p:cNvPr id="41" name="Recommended Charts highlight" descr="“”"/>
          <p:cNvSpPr/>
          <p:nvPr/>
        </p:nvSpPr>
        <p:spPr>
          <a:xfrm>
            <a:off x="2872185" y="2409764"/>
            <a:ext cx="252015" cy="233257"/>
          </a:xfrm>
          <a:prstGeom prst="rect">
            <a:avLst/>
          </a:prstGeom>
          <a:noFill/>
          <a:ln w="25400">
            <a:solidFill>
              <a:srgbClr val="EB098E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EB098E"/>
              </a:solidFill>
            </a:endParaRPr>
          </a:p>
        </p:txBody>
      </p:sp>
      <p:sp>
        <p:nvSpPr>
          <p:cNvPr id="47" name="TextBox 46" descr="&quot;&quot;"/>
          <p:cNvSpPr txBox="1"/>
          <p:nvPr/>
        </p:nvSpPr>
        <p:spPr>
          <a:xfrm>
            <a:off x="123824" y="312509"/>
            <a:ext cx="3033713" cy="23544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1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Use audio call controls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lvl="0"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Pause on the phone/mic button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access the controls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:</a:t>
            </a:r>
          </a:p>
          <a:p>
            <a:pPr marL="171450" lvl="0" indent="-171450"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put the call on hold, click </a:t>
            </a:r>
            <a:r>
              <a:rPr lang="en-US" sz="9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Hold Call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</a:p>
          <a:p>
            <a:pPr marL="171450" lvl="0" indent="-171450"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</a:t>
            </a:r>
            <a:r>
              <a:rPr lang="en-US" sz="9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Mute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to mute your audio. </a:t>
            </a:r>
          </a:p>
          <a:p>
            <a:pPr marL="171450" lvl="0" indent="-171450"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send the call to another number, click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</a:t>
            </a:r>
            <a:r>
              <a:rPr lang="en-US" sz="9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Transfer Call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tab, and choose one of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numbers. </a:t>
            </a:r>
          </a:p>
          <a:p>
            <a:pPr marL="171450" lvl="0" indent="-171450"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hang up, click the phone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button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 the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conversation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window. </a:t>
            </a:r>
          </a:p>
          <a:p>
            <a:pPr lv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8" name="Recommended Charts highlight" descr="“”"/>
          <p:cNvSpPr/>
          <p:nvPr/>
        </p:nvSpPr>
        <p:spPr>
          <a:xfrm>
            <a:off x="3217269" y="5736257"/>
            <a:ext cx="355008" cy="303246"/>
          </a:xfrm>
          <a:prstGeom prst="rect">
            <a:avLst/>
          </a:prstGeom>
          <a:noFill/>
          <a:ln w="25400">
            <a:solidFill>
              <a:srgbClr val="EB098E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EB098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Screen shot of conversation window with icon highlighted that lets you invite more peop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5420" y="737175"/>
            <a:ext cx="1971675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Connector 3" descr="&quot;&quot;"/>
          <p:cNvCxnSpPr/>
          <p:nvPr/>
        </p:nvCxnSpPr>
        <p:spPr>
          <a:xfrm>
            <a:off x="4572000" y="76200"/>
            <a:ext cx="0" cy="6705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Screen shot of alert with picture of person inviting you to a conversation, the options button, and  list of options such as reply by IM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3127" y="3924300"/>
            <a:ext cx="2138470" cy="261700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54921" y="2895600"/>
            <a:ext cx="4169429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Answer a </a:t>
            </a:r>
            <a:r>
              <a:rPr lang="en-US" sz="1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call</a:t>
            </a:r>
            <a:endParaRPr lang="en-US" sz="900" dirty="0" smtClean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When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someone calls you, an alert pops up on your screen.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answer the call, click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anywhere on the picture area. 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Ignore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to reject the call and send to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voice mail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 </a:t>
            </a: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Options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to take other actions: </a:t>
            </a:r>
            <a:endParaRPr lang="en-US" sz="900" dirty="0" smtClean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395288" indent="-117475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Send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call to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Voice Mail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 </a:t>
            </a:r>
          </a:p>
          <a:p>
            <a:pPr marL="395288" indent="-117475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Reply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by IM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instead of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audio. </a:t>
            </a:r>
          </a:p>
          <a:p>
            <a:pPr marL="395288" lvl="0" indent="-117475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Set to Do not Disturb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reject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call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and avoid other calls. </a:t>
            </a:r>
          </a:p>
          <a:p>
            <a:pPr marL="395288" lvl="0" indent="-117475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redirect the call to a different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number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click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number.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48200" y="538556"/>
            <a:ext cx="220722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conversation window,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pause on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eople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icon and click </a:t>
            </a:r>
            <a:b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Invite More People.  </a:t>
            </a: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Select the invitees from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Invite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by Name or Phone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Number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window, and click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OK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 </a:t>
            </a:r>
          </a:p>
          <a:p>
            <a:pPr marL="228600" indent="-2286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Your new invitees receive a </a:t>
            </a:r>
            <a:b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request to join your call. 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2400" y="152400"/>
            <a:ext cx="4267200" cy="116955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1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Start a conference </a:t>
            </a:r>
            <a:r>
              <a:rPr lang="en-US" sz="1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call</a:t>
            </a:r>
            <a:endParaRPr lang="en-US" sz="1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228600" indent="-228600"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Select multiple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contacts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by holding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Ctrl key, and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clicking the names. </a:t>
            </a:r>
          </a:p>
          <a:p>
            <a:pPr marL="228600" indent="-228600"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Right-click the selection , then click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Start a Conference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Call.</a:t>
            </a:r>
          </a:p>
          <a:p>
            <a:pPr marL="228600" indent="-228600"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Choose how you want to start the conference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call by selecting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Lync Call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or one of the numbers.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667400" y="2563621"/>
            <a:ext cx="4254691" cy="10348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25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1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Add audio to an IM </a:t>
            </a:r>
            <a:r>
              <a:rPr lang="en-US" sz="1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conversation</a:t>
            </a:r>
          </a:p>
          <a:p>
            <a:pPr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Pause on the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hone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icon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 the IM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window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and select one of the numbers. </a:t>
            </a:r>
          </a:p>
          <a:p>
            <a:pPr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 have options such as work,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mobile,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or home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(if published)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for your contact. </a:t>
            </a:r>
          </a:p>
          <a:p>
            <a:pPr fontAlgn="auto">
              <a:lnSpc>
                <a:spcPct val="125000"/>
              </a:lnSpc>
              <a:spcBef>
                <a:spcPts val="30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 can also click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New Number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and type a number to call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19" name="Picture 2" descr="“”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99" y="1371600"/>
            <a:ext cx="3886201" cy="1450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Recommended Charts highlight" descr="“”"/>
          <p:cNvSpPr/>
          <p:nvPr/>
        </p:nvSpPr>
        <p:spPr>
          <a:xfrm>
            <a:off x="2476500" y="5260531"/>
            <a:ext cx="552450" cy="225869"/>
          </a:xfrm>
          <a:prstGeom prst="rect">
            <a:avLst/>
          </a:prstGeom>
          <a:noFill/>
          <a:ln w="25400">
            <a:solidFill>
              <a:srgbClr val="EB098E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EB098E"/>
              </a:solidFill>
            </a:endParaRPr>
          </a:p>
        </p:txBody>
      </p:sp>
      <p:sp>
        <p:nvSpPr>
          <p:cNvPr id="23" name="Recommended Charts highlight" descr="“”"/>
          <p:cNvSpPr/>
          <p:nvPr/>
        </p:nvSpPr>
        <p:spPr>
          <a:xfrm>
            <a:off x="6817320" y="1959451"/>
            <a:ext cx="459780" cy="421799"/>
          </a:xfrm>
          <a:prstGeom prst="rect">
            <a:avLst/>
          </a:prstGeom>
          <a:noFill/>
          <a:ln w="25400">
            <a:solidFill>
              <a:srgbClr val="EB098E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EB098E"/>
              </a:solidFill>
            </a:endParaRPr>
          </a:p>
        </p:txBody>
      </p:sp>
      <p:pic>
        <p:nvPicPr>
          <p:cNvPr id="24" name="Picture 23" descr="“”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74467" y="3733800"/>
            <a:ext cx="2561905" cy="2571429"/>
          </a:xfrm>
          <a:prstGeom prst="rect">
            <a:avLst/>
          </a:prstGeom>
        </p:spPr>
      </p:pic>
      <p:sp>
        <p:nvSpPr>
          <p:cNvPr id="25" name="Recommended Charts highlight" descr="&quot;&quot;"/>
          <p:cNvSpPr/>
          <p:nvPr/>
        </p:nvSpPr>
        <p:spPr>
          <a:xfrm>
            <a:off x="5913834" y="6005046"/>
            <a:ext cx="276225" cy="270418"/>
          </a:xfrm>
          <a:prstGeom prst="rect">
            <a:avLst/>
          </a:prstGeom>
          <a:noFill/>
          <a:ln w="25400">
            <a:solidFill>
              <a:srgbClr val="EB098E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EB098E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67400" y="152400"/>
            <a:ext cx="2348335" cy="3753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Invite more people to a call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accent6">
              <a:lumMod val="75000"/>
            </a:schemeClr>
          </a:solidFill>
        </a:ln>
      </a:spPr>
      <a:bodyPr anchor="ctr"/>
      <a:lstStyle>
        <a:defPPr algn="ctr" fontAlgn="auto">
          <a:spcBef>
            <a:spcPts val="0"/>
          </a:spcBef>
          <a:spcAft>
            <a:spcPts val="0"/>
          </a:spcAft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accent6">
              <a:lumMod val="75000"/>
            </a:schemeClr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PArbitraryFile" ma:contentTypeID="0x0101006EDDDB5EE6D98C44930B742096920B30020100945995BAC74E6347BD6C979F46C6273B" ma:contentTypeVersion="86" ma:contentTypeDescription="Create a new document." ma:contentTypeScope="" ma:versionID="592c913d42ca017ba07ff90975f6062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668c19e1774b59666ad60857ed71c05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Size"/>
                <xsd:element ref="ns2:AcquiredFrom" minOccurs="0"/>
                <xsd:element ref="ns2:UACurrentWords" minOccurs="0"/>
                <xsd:element ref="ns2:ApplicationCode" minOccurs="0"/>
                <xsd:element ref="ns2:ApplicationId" minOccurs="0"/>
                <xsd:element ref="ns2:Applications" minOccurs="0"/>
                <xsd:element ref="ns2:ApprovalLog" minOccurs="0"/>
                <xsd:element ref="ns2:ApprovalStatus" minOccurs="0"/>
                <xsd:element ref="ns2:FeedAppVer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uthorGroup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CategoryTagsTaxHTField11" minOccurs="0"/>
                <xsd:element ref="ns2:ClipArtFilename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FeatureTagsTaxHTField0" minOccurs="0"/>
                <xsd:element ref="ns2:FriendlyTitle" minOccurs="0"/>
                <xsd:element ref="ns2:HandoffToMSDN" minOccurs="0"/>
                <xsd:element ref="ns2:HiddenCategoryTagsTaxHTField0" minOccurs="0"/>
                <xsd:element ref="ns2:InProjectListLookup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LegacyData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NumericId" minOccurs="0"/>
                <xsd:element ref="ns2:NumOfRatingsLookup" minOccurs="0"/>
                <xsd:element ref="ns2:OOCacheId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AppVerPrimary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Size" ma:index="1" ma:displayName="Size of File" ma:default="" ma:internalName="Size" ma:readOnly="false">
      <xsd:simpleType>
        <xsd:restriction base="dms:Text"/>
      </xsd:simpleType>
    </xsd:element>
    <xsd:element name="AcquiredFrom" ma:index="2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3" nillable="true" ma:displayName="Actual Word Count" ma:default="" ma:internalName="UACurrentWords" ma:readOnly="false">
      <xsd:simpleType>
        <xsd:restriction base="dms:Unknown"/>
      </xsd:simpleType>
    </xsd:element>
    <xsd:element name="ApplicationCode" ma:index="4" nillable="true" ma:displayName="Application Code" ma:default="" ma:list="{3B69E247-3408-4B27-BC34-375E2E9451F9}" ma:internalName="ApplicationCode" ma:readOnly="true" ma:showField="AppVerCod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pplicationId" ma:index="5" nillable="true" ma:displayName="Application ID" ma:default="" ma:list="{3B69E247-3408-4B27-BC34-375E2E9451F9}" ma:internalName="ApplicationId" ma:readOnly="true" ma:showField="AssetId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pplications" ma:index="6" nillable="true" ma:displayName="Applications (With Version)" ma:default="" ma:description="Applications this asset is associated with" ma:list="{3B69E247-3408-4B27-BC34-375E2E9451F9}" ma:internalName="Applications" ma:readOnly="false" ma:showField="Titl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pprovalLog" ma:index="7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8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FeedAppVer" ma:index="9" nillable="true" ma:displayName="AppVer" ma:default="" ma:hidden="true" ma:list="{3B69E247-3408-4B27-BC34-375E2E9451F9}" ma:internalName="FeedAppVer" ma:readOnly="true" ma:showField="AppVerForLookup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ssetStart" ma:index="10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11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12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13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4" nillable="true" ma:displayName="Asset Type" ma:default="" ma:internalName="AssetType" ma:readOnly="false">
      <xsd:simpleType>
        <xsd:restriction base="dms:Unknown"/>
      </xsd:simpleType>
    </xsd:element>
    <xsd:element name="APAuthor" ma:index="15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uthorGroup" ma:index="16" nillable="true" ma:displayName="Author Group" ma:default="" ma:internalName="AuthorGroup" ma:readOnly="false">
      <xsd:simpleType>
        <xsd:restriction base="dms:Choice">
          <xsd:enumeration value="AWSUA"/>
          <xsd:enumeration value="ITProUA"/>
          <xsd:enumeration value="PMG"/>
          <xsd:enumeration value="Partner UA"/>
          <xsd:enumeration value="Acquired"/>
          <xsd:enumeration value="BCM"/>
          <xsd:enumeration value="MSC"/>
          <xsd:enumeration value="Intl Site Management"/>
          <xsd:enumeration value="Other"/>
        </xsd:restriction>
      </xsd:simpleType>
    </xsd:element>
    <xsd:element name="AverageRating" ma:index="17" nillable="true" ma:displayName="Average Rating" ma:internalName="AverageRating" ma:readOnly="false">
      <xsd:simpleType>
        <xsd:restriction base="dms:Text"/>
      </xsd:simpleType>
    </xsd:element>
    <xsd:element name="BlockPublish" ma:index="18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9" nillable="true" ma:displayName="Bug Number" ma:default="" ma:internalName="BugNumber" ma:readOnly="false">
      <xsd:simpleType>
        <xsd:restriction base="dms:Text"/>
      </xsd:simpleType>
    </xsd:element>
    <xsd:element name="CampaignTagsTaxHTField0" ma:index="21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ategoryTagsTaxHTField11" ma:index="23" nillable="true" ma:taxonomy="true" ma:internalName="CategoryTagsTaxHTField11" ma:taxonomyFieldName="CategoryTags" ma:displayName="Category Tags" ma:readOnly="false" ma:default="" ma:fieldId="{24797cbb-132b-4ad7-b1f7-0c1bcff0c38a}" ma:taxonomyMulti="true" ma:sspId="8f79753a-75d3-41f5-8ca3-40b843941b4f" ma:termSetId="52678d52-26de-467b-a7b9-d4d1c4c8b24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lipArtFilename" ma:index="24" nillable="true" ma:displayName="Clip Art Name" ma:default="" ma:internalName="ClipArtFilename" ma:readOnly="false">
      <xsd:simpleType>
        <xsd:restriction base="dms:Text"/>
      </xsd:simpleType>
    </xsd:element>
    <xsd:element name="ContentItem" ma:index="25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7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30" nillable="true" ma:displayName="CSX Hash" ma:default="" ma:internalName="CSXHash" ma:readOnly="false">
      <xsd:simpleType>
        <xsd:restriction base="dms:Text"/>
      </xsd:simpleType>
    </xsd:element>
    <xsd:element name="CSXSubmissionMarket" ma:index="31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32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33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4" nillable="true" ma:displayName="Deleted?" ma:default="" ma:internalName="IsDeleted" ma:readOnly="false">
      <xsd:simpleType>
        <xsd:restriction base="dms:Boolean"/>
      </xsd:simpleType>
    </xsd:element>
    <xsd:element name="APDescription" ma:index="35" nillable="true" ma:displayName="Description" ma:default="" ma:internalName="APDescription" ma:readOnly="false">
      <xsd:simpleType>
        <xsd:restriction base="dms:Note"/>
      </xsd:simpleType>
    </xsd:element>
    <xsd:element name="DirectSourceMarket" ma:index="36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7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8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9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40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41" nillable="true" ma:displayName="Editorial Tags" ma:default="" ma:internalName="EditorialTags">
      <xsd:simpleType>
        <xsd:restriction base="dms:Unknown"/>
      </xsd:simpleType>
    </xsd:element>
    <xsd:element name="FeatureTagsTaxHTField0" ma:index="43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riendlyTitle" ma:index="44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HandoffToMSDN" ma:index="45" nillable="true" ma:displayName="Handoff To MSDN Date" ma:default="" ma:internalName="HandoffToMSDN" ma:readOnly="false">
      <xsd:simpleType>
        <xsd:restriction base="dms:DateTime"/>
      </xsd:simpleType>
    </xsd:element>
    <xsd:element name="HiddenCategoryTagsTaxHTField0" ma:index="47" nillable="true" ma:taxonomy="true" ma:internalName="HiddenCategoryTagsTaxHTField0" ma:taxonomyFieldName="HiddenCategoryTags" ma:displayName="Hidden Category" ma:readOnly="false" ma:default="" ma:fieldId="{50ad4411-6c46-40b6-a719-09bfd72caf6b}" ma:taxonomyMulti="true" ma:sspId="8f79753a-75d3-41f5-8ca3-40b843941b4f" ma:termSetId="db61d45c-64f2-4e37-a8e3-d5adce206e5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ProjectListLookup" ma:index="48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InternalTagsTaxHTField0" ma:index="50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51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2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3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4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5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6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7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8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9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60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61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2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3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4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5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6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7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8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egacyData" ma:index="69" nillable="true" ma:displayName="Legacy Data" ma:default="" ma:internalName="LegacyData" ma:readOnly="false">
      <xsd:simpleType>
        <xsd:restriction base="dms:Note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NumericId" ma:index="94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5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6" nillable="true" ma:displayName="OOCacheId" ma:internalName="OOCacheId" ma:readOnly="false">
      <xsd:simpleType>
        <xsd:restriction base="dms:Text"/>
      </xsd:simpleType>
    </xsd:element>
    <xsd:element name="OriginAsset" ma:index="97" nillable="true" ma:displayName="Origin Asset" ma:default="" ma:internalName="OriginAsset" ma:readOnly="false">
      <xsd:simpleType>
        <xsd:restriction base="dms:Text"/>
      </xsd:simpleType>
    </xsd:element>
    <xsd:element name="OriginalRelease" ma:index="98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99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0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1" nillable="true" ma:displayName="Parent Asset Id" ma:default="" ma:internalName="ParentAssetId" ma:readOnly="false">
      <xsd:simpleType>
        <xsd:restriction base="dms:Text"/>
      </xsd:simpleType>
    </xsd:element>
    <xsd:element name="PlannedPubDate" ma:index="102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3" nillable="true" ma:displayName="Policheck Words" ma:default="" ma:internalName="PolicheckWords" ma:readOnly="false">
      <xsd:simpleType>
        <xsd:restriction base="dms:Text"/>
      </xsd:simpleType>
    </xsd:element>
    <xsd:element name="AppVerPrimary" ma:index="104" nillable="true" ma:displayName="Primary Application Version" ma:default="" ma:indexed="true" ma:list="{3B69E247-3408-4B27-BC34-375E2E9451F9}" ma:internalName="AppVerPrimary" ma:showField="Title" ma:web="4873beb7-5857-4685-be1f-d57550cc96cc">
      <xsd:simpleType>
        <xsd:restriction base="dms:Lookup"/>
      </xsd:simpleType>
    </xsd:element>
    <xsd:element name="BusinessGroup" ma:index="105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6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7" nillable="true" ma:displayName="Provider" ma:default="" ma:internalName="Provider" ma:readOnly="false">
      <xsd:simpleType>
        <xsd:restriction base="dms:Unknown"/>
      </xsd:simpleType>
    </xsd:element>
    <xsd:element name="Providers" ma:index="108" nillable="true" ma:displayName="Providers" ma:default="" ma:internalName="Providers">
      <xsd:simpleType>
        <xsd:restriction base="dms:Unknown"/>
      </xsd:simpleType>
    </xsd:element>
    <xsd:element name="PublishStatusLookup" ma:index="109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0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1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2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4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6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7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8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19" nillable="true" ma:displayName="Submitter ID" ma:default="" ma:internalName="SubmitterId" ma:readOnly="false">
      <xsd:simpleType>
        <xsd:restriction base="dms:Text"/>
      </xsd:simpleType>
    </xsd:element>
    <xsd:element name="TaxCatchAll" ma:index="120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1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humbnailAssetId" ma:index="122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3" nillable="true" ma:displayName="Times Cloned" ma:default="" ma:internalName="TimesCloned" ma:readOnly="false">
      <xsd:simpleType>
        <xsd:restriction base="dms:Number"/>
      </xsd:simpleType>
    </xsd:element>
    <xsd:element name="TrustLevel" ma:index="125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6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27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28" nillable="true" ma:displayName="UA Notes" ma:default="" ma:internalName="UANotes" ma:readOnly="false">
      <xsd:simpleType>
        <xsd:restriction base="dms:Note"/>
      </xsd:simpleType>
    </xsd:element>
    <xsd:element name="VoteCount" ma:index="129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6" ma:displayName="Content Type"/>
        <xsd:element ref="dc:title" minOccurs="0" maxOccurs="1" ma:index="12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IntlLangReview xmlns="4873beb7-5857-4685-be1f-d57550cc96cc">false</IntlLangReview>
    <LocLastLocAttemptVersionLookup xmlns="4873beb7-5857-4685-be1f-d57550cc96cc">847258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ppVerPrimary xmlns="4873beb7-5857-4685-be1f-d57550cc96cc">65</AppVerPrimary>
    <AssetStart xmlns="4873beb7-5857-4685-be1f-d57550cc96cc">2012-07-16T20:00:00+00:00</AssetStart>
    <FriendlyTitle xmlns="4873beb7-5857-4685-be1f-d57550cc96cc" xsi:nil="true"/>
    <MarketSpecific xmlns="4873beb7-5857-4685-be1f-d57550cc96cc">false</MarketSpecific>
    <PublishStatusLookup xmlns="4873beb7-5857-4685-be1f-d57550cc96cc">
      <Value>1596130</Value>
    </PublishStatusLookup>
    <APAuthor xmlns="4873beb7-5857-4685-be1f-d57550cc96cc">
      <UserInfo>
        <DisplayName>REDMOND\anahitab</DisplayName>
        <AccountId>188</AccountId>
        <AccountType/>
      </UserInfo>
    </APAuthor>
    <IntlLangReviewer xmlns="4873beb7-5857-4685-be1f-d57550cc96cc" xsi:nil="true"/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>103005663</NumericId>
    <ParentAssetId xmlns="4873beb7-5857-4685-be1f-d57550cc96cc" xsi:nil="true"/>
    <OriginalSourceMarket xmlns="4873beb7-5857-4685-be1f-d57550cc96cc" xsi:nil="true"/>
    <ApprovalStatus xmlns="4873beb7-5857-4685-be1f-d57550cc96cc">InProgress</ApprovalStatus>
    <EditorialTags xmlns="4873beb7-5857-4685-be1f-d57550cc96cc" xsi:nil="true"/>
    <LocComments xmlns="4873beb7-5857-4685-be1f-d57550cc96cc">Intl_Localizable</LocComments>
    <LocRecommendedHandoff xmlns="4873beb7-5857-4685-be1f-d57550cc96cc">FY13HOSep4</LocRecommendedHandoff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NA</AssetType>
    <MachineTranslated xmlns="4873beb7-5857-4685-be1f-d57550cc96cc">false</MachineTranslated>
    <OutputCachingOn xmlns="4873beb7-5857-4685-be1f-d57550cc96cc">false</OutputCachingOn>
    <IsSearchable xmlns="4873beb7-5857-4685-be1f-d57550cc96cc">false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>t:Tier 1,t:Tier 2,t:Tier 3</LocMarketGroupTiers2>
    <ClipArtFilename xmlns="4873beb7-5857-4685-be1f-d57550cc96cc" xsi:nil="true"/>
    <CSXHash xmlns="4873beb7-5857-4685-be1f-d57550cc96cc" xsi:nil="true"/>
    <DirectSourceMarket xmlns="4873beb7-5857-4685-be1f-d57550cc96cc" xsi:nil="true"/>
    <PlannedPubDate xmlns="4873beb7-5857-4685-be1f-d57550cc96cc">2012-07-16T20:00:00+00:00</PlannedPubDate>
    <Size xmlns="4873beb7-5857-4685-be1f-d57550cc96cc">633 KB</Size>
    <CategoryTagsTaxHTField11 xmlns="4873beb7-5857-4685-be1f-d57550cc96cc">
      <Terms xmlns="http://schemas.microsoft.com/office/infopath/2007/PartnerControls"/>
    </CategoryTagsTaxHTField11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imesCloned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pplications xmlns="4873beb7-5857-4685-be1f-d57550cc96cc">
      <Value>1631</Value>
    </Applications>
    <AssetId xmlns="4873beb7-5857-4685-be1f-d57550cc96cc">AF103005663</AssetId>
    <AuthorGroup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OOCacheId xmlns="4873beb7-5857-4685-be1f-d57550cc96cc" xsi:nil="true"/>
    <IsDeleted xmlns="4873beb7-5857-4685-be1f-d57550cc96cc">false</IsDeleted>
    <HiddenCategoryTagsTaxHTField0 xmlns="4873beb7-5857-4685-be1f-d57550cc96cc">
      <Terms xmlns="http://schemas.microsoft.com/office/infopath/2007/PartnerControls"/>
    </HiddenCategoryTagsTaxHTField0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>Beta 2</Milestone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AAEEFAF7-3234-45E7-A108-AE62A6A62B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6FFCFE-9B45-4E99-9826-829875F534F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7AF836-422D-44C0-9F61-8EDE21C97D9C}">
  <ds:schemaRefs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4873beb7-5857-4685-be1f-d57550cc96cc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DF8BC3B4-C38D-4666-9D4A-B0625279C1EF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2869</TotalTime>
  <Words>446</Words>
  <Application>Microsoft Office PowerPoint</Application>
  <PresentationFormat>On-screen Show (4:3)</PresentationFormat>
  <Paragraphs>55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Segoe</vt:lpstr>
      <vt:lpstr>Segoe Semibold</vt:lpstr>
      <vt:lpstr>Segoe UI</vt:lpstr>
      <vt:lpstr>Segoe UI Light</vt:lpstr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Lync Audio Quick Reference Card</dc:title>
  <dc:creator>anahitab@microsoft.com</dc:creator>
  <cp:lastModifiedBy>Janelle Holstege</cp:lastModifiedBy>
  <cp:revision>190</cp:revision>
  <dcterms:created xsi:type="dcterms:W3CDTF">2011-10-14T22:48:26Z</dcterms:created>
  <dcterms:modified xsi:type="dcterms:W3CDTF">2014-05-28T19:43:41Z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6MRZ7ZVJQK5S-1081-200</vt:lpwstr>
  </property>
  <property fmtid="{D5CDD505-2E9C-101B-9397-08002B2CF9AE}" pid="3" name="_dlc_DocIdItemGuid">
    <vt:lpwstr>8a200d23-a398-4f44-ac8b-1d9a4b1ba1de</vt:lpwstr>
  </property>
  <property fmtid="{D5CDD505-2E9C-101B-9397-08002B2CF9AE}" pid="4" name="_dlc_DocIdUrl">
    <vt:lpwstr>http://officecpub/Teams/itpro2/LyncClientUA/_layouts/DocIdRedir.aspx?ID=6MRZ7ZVJQK5S-1081-200, 6MRZ7ZVJQK5S-1081-200</vt:lpwstr>
  </property>
  <property fmtid="{D5CDD505-2E9C-101B-9397-08002B2CF9AE}" pid="5" name="ContentTypeId">
    <vt:lpwstr>0x0101006EDDDB5EE6D98C44930B742096920B30020100945995BAC74E6347BD6C979F46C6273B</vt:lpwstr>
  </property>
  <property fmtid="{D5CDD505-2E9C-101B-9397-08002B2CF9AE}" pid="6" name="HiddenCategoryTags">
    <vt:lpwstr/>
  </property>
  <property fmtid="{D5CDD505-2E9C-101B-9397-08002B2CF9AE}" pid="7" name="InternalTags">
    <vt:lpwstr/>
  </property>
  <property fmtid="{D5CDD505-2E9C-101B-9397-08002B2CF9AE}" pid="8" name="FeatureTags">
    <vt:lpwstr/>
  </property>
  <property fmtid="{D5CDD505-2E9C-101B-9397-08002B2CF9AE}" pid="9" name="LocalizationTags">
    <vt:lpwstr/>
  </property>
  <property fmtid="{D5CDD505-2E9C-101B-9397-08002B2CF9AE}" pid="10" name="CategoryTags">
    <vt:lpwstr/>
  </property>
  <property fmtid="{D5CDD505-2E9C-101B-9397-08002B2CF9AE}" pid="11" name="ScenarioTags">
    <vt:lpwstr/>
  </property>
  <property fmtid="{D5CDD505-2E9C-101B-9397-08002B2CF9AE}" pid="12" name="CampaignTags">
    <vt:lpwstr/>
  </property>
</Properties>
</file>